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61" r:id="rId2"/>
    <p:sldId id="16079" r:id="rId3"/>
    <p:sldId id="16111" r:id="rId4"/>
    <p:sldId id="16121" r:id="rId5"/>
    <p:sldId id="16122" r:id="rId6"/>
    <p:sldId id="16081" r:id="rId7"/>
    <p:sldId id="16103" r:id="rId8"/>
    <p:sldId id="16105" r:id="rId9"/>
    <p:sldId id="16086" r:id="rId10"/>
    <p:sldId id="16104" r:id="rId11"/>
    <p:sldId id="16100" r:id="rId12"/>
    <p:sldId id="16101" r:id="rId13"/>
    <p:sldId id="16106" r:id="rId14"/>
    <p:sldId id="16083" r:id="rId15"/>
    <p:sldId id="16107" r:id="rId16"/>
    <p:sldId id="16084" r:id="rId17"/>
    <p:sldId id="16123" r:id="rId18"/>
    <p:sldId id="16114" r:id="rId19"/>
    <p:sldId id="16112" r:id="rId20"/>
    <p:sldId id="16091" r:id="rId21"/>
    <p:sldId id="16119" r:id="rId22"/>
    <p:sldId id="16113" r:id="rId23"/>
    <p:sldId id="16094" r:id="rId24"/>
    <p:sldId id="16108" r:id="rId25"/>
    <p:sldId id="16118" r:id="rId26"/>
    <p:sldId id="16116" r:id="rId27"/>
    <p:sldId id="16027" r:id="rId28"/>
    <p:sldId id="328" r:id="rId29"/>
  </p:sldIdLst>
  <p:sldSz cx="9144000" cy="5143500" type="screen16x9"/>
  <p:notesSz cx="7023100" cy="93091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D792A7-6404-9145-9DA1-19B658F1CBB5}">
          <p14:sldIdLst>
            <p14:sldId id="261"/>
            <p14:sldId id="16079"/>
            <p14:sldId id="16111"/>
            <p14:sldId id="16121"/>
            <p14:sldId id="16122"/>
            <p14:sldId id="16081"/>
            <p14:sldId id="16103"/>
            <p14:sldId id="16105"/>
            <p14:sldId id="16086"/>
            <p14:sldId id="16104"/>
            <p14:sldId id="16100"/>
            <p14:sldId id="16101"/>
            <p14:sldId id="16106"/>
            <p14:sldId id="16083"/>
            <p14:sldId id="16107"/>
            <p14:sldId id="16084"/>
            <p14:sldId id="16123"/>
            <p14:sldId id="16114"/>
            <p14:sldId id="16112"/>
            <p14:sldId id="16091"/>
            <p14:sldId id="16119"/>
            <p14:sldId id="16113"/>
            <p14:sldId id="16094"/>
            <p14:sldId id="16108"/>
            <p14:sldId id="16118"/>
            <p14:sldId id="16116"/>
            <p14:sldId id="16027"/>
            <p14:sldId id="328"/>
          </p14:sldIdLst>
        </p14:section>
      </p14:sectionLst>
    </p:ext>
    <p:ext uri="{EFAFB233-063F-42B5-8137-9DF3F51BA10A}">
      <p15:sldGuideLst xmlns:p15="http://schemas.microsoft.com/office/powerpoint/2012/main">
        <p15:guide id="1" orient="horz" pos="1620" userDrawn="1">
          <p15:clr>
            <a:srgbClr val="A4A3A4"/>
          </p15:clr>
        </p15:guide>
        <p15:guide id="4" orient="horz" pos="214" userDrawn="1">
          <p15:clr>
            <a:srgbClr val="A4A3A4"/>
          </p15:clr>
        </p15:guide>
        <p15:guide id="5" pos="249" userDrawn="1">
          <p15:clr>
            <a:srgbClr val="A4A3A4"/>
          </p15:clr>
        </p15:guide>
        <p15:guide id="6" orient="horz" pos="2676"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 Brodie" initials="SB" lastIdx="1" clrIdx="0"/>
  <p:cmAuthor id="1" name="Parkhouse, Caroline" initials="P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E7E"/>
    <a:srgbClr val="992683"/>
    <a:srgbClr val="498BC5"/>
    <a:srgbClr val="41578D"/>
    <a:srgbClr val="6EAF3D"/>
    <a:srgbClr val="875101"/>
    <a:srgbClr val="9A2683"/>
    <a:srgbClr val="F2F2F2"/>
    <a:srgbClr val="960000"/>
    <a:srgbClr val="F9B4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1" autoAdjust="0"/>
    <p:restoredTop sz="60832" autoAdjust="0"/>
  </p:normalViewPr>
  <p:slideViewPr>
    <p:cSldViewPr showGuides="1">
      <p:cViewPr varScale="1">
        <p:scale>
          <a:sx n="121" d="100"/>
          <a:sy n="121" d="100"/>
        </p:scale>
        <p:origin x="2056" y="176"/>
      </p:cViewPr>
      <p:guideLst>
        <p:guide orient="horz" pos="1620"/>
        <p:guide orient="horz" pos="214"/>
        <p:guide pos="249"/>
        <p:guide orient="horz" pos="2676"/>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p:cViewPr varScale="1">
        <p:scale>
          <a:sx n="165" d="100"/>
          <a:sy n="165" d="100"/>
        </p:scale>
        <p:origin x="1768" y="21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Waste recovered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Tabelle1!$B$1</c:f>
              <c:strCache>
                <c:ptCount val="1"/>
                <c:pt idx="0">
                  <c:v>Recovered</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Paper and cardboard</c:v>
                </c:pt>
                <c:pt idx="1">
                  <c:v>Metall</c:v>
                </c:pt>
                <c:pt idx="2">
                  <c:v>Plastic</c:v>
                </c:pt>
                <c:pt idx="3">
                  <c:v>Glass</c:v>
                </c:pt>
                <c:pt idx="4">
                  <c:v>Wood</c:v>
                </c:pt>
              </c:strCache>
            </c:strRef>
          </c:cat>
          <c:val>
            <c:numRef>
              <c:f>Tabelle1!$B$2:$B$6</c:f>
              <c:numCache>
                <c:formatCode>0.0%</c:formatCode>
                <c:ptCount val="5"/>
                <c:pt idx="0">
                  <c:v>0.91300000000000003</c:v>
                </c:pt>
                <c:pt idx="1">
                  <c:v>0.79400000000000004</c:v>
                </c:pt>
                <c:pt idx="2">
                  <c:v>0.77300000000000002</c:v>
                </c:pt>
                <c:pt idx="3">
                  <c:v>0.75600000000000001</c:v>
                </c:pt>
                <c:pt idx="4">
                  <c:v>0.624</c:v>
                </c:pt>
              </c:numCache>
            </c:numRef>
          </c:val>
          <c:extLst>
            <c:ext xmlns:c16="http://schemas.microsoft.com/office/drawing/2014/chart" uri="{C3380CC4-5D6E-409C-BE32-E72D297353CC}">
              <c16:uniqueId val="{00000000-06C6-47F5-8BBD-5194BABA0E51}"/>
            </c:ext>
          </c:extLst>
        </c:ser>
        <c:dLbls>
          <c:showLegendKey val="0"/>
          <c:showVal val="0"/>
          <c:showCatName val="0"/>
          <c:showSerName val="0"/>
          <c:showPercent val="0"/>
          <c:showBubbleSize val="0"/>
        </c:dLbls>
        <c:gapWidth val="70"/>
        <c:axId val="284873312"/>
        <c:axId val="284875472"/>
      </c:barChart>
      <c:catAx>
        <c:axId val="28487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4875472"/>
        <c:crosses val="autoZero"/>
        <c:auto val="1"/>
        <c:lblAlgn val="ctr"/>
        <c:lblOffset val="100"/>
        <c:noMultiLvlLbl val="0"/>
      </c:catAx>
      <c:valAx>
        <c:axId val="2848754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84873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Waste Recycled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Paper and cardboard</c:v>
                </c:pt>
                <c:pt idx="1">
                  <c:v>Metall</c:v>
                </c:pt>
                <c:pt idx="2">
                  <c:v>Plastic</c:v>
                </c:pt>
                <c:pt idx="3">
                  <c:v>Glass</c:v>
                </c:pt>
                <c:pt idx="4">
                  <c:v>Wood</c:v>
                </c:pt>
              </c:strCache>
            </c:strRef>
          </c:cat>
          <c:val>
            <c:numRef>
              <c:f>Tabelle1!$B$2:$B$6</c:f>
              <c:numCache>
                <c:formatCode>0.0%</c:formatCode>
                <c:ptCount val="5"/>
                <c:pt idx="0">
                  <c:v>0.82</c:v>
                </c:pt>
                <c:pt idx="1">
                  <c:v>0.77400000000000002</c:v>
                </c:pt>
                <c:pt idx="2">
                  <c:v>0.40600000000000003</c:v>
                </c:pt>
                <c:pt idx="3">
                  <c:v>0.754</c:v>
                </c:pt>
                <c:pt idx="4">
                  <c:v>0.311</c:v>
                </c:pt>
              </c:numCache>
            </c:numRef>
          </c:val>
          <c:extLst>
            <c:ext xmlns:c16="http://schemas.microsoft.com/office/drawing/2014/chart" uri="{C3380CC4-5D6E-409C-BE32-E72D297353CC}">
              <c16:uniqueId val="{00000000-DDFA-4047-AA9D-B587141CF5B9}"/>
            </c:ext>
          </c:extLst>
        </c:ser>
        <c:dLbls>
          <c:showLegendKey val="0"/>
          <c:showVal val="0"/>
          <c:showCatName val="0"/>
          <c:showSerName val="0"/>
          <c:showPercent val="0"/>
          <c:showBubbleSize val="0"/>
        </c:dLbls>
        <c:gapWidth val="70"/>
        <c:axId val="284873312"/>
        <c:axId val="284875472"/>
      </c:barChart>
      <c:catAx>
        <c:axId val="28487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4875472"/>
        <c:crosses val="autoZero"/>
        <c:auto val="1"/>
        <c:lblAlgn val="ctr"/>
        <c:lblOffset val="100"/>
        <c:noMultiLvlLbl val="0"/>
      </c:catAx>
      <c:valAx>
        <c:axId val="2848754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84873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35D837F-5992-44B3-A40C-CEA10232EAC8}" type="datetimeFigureOut">
              <a:rPr lang="en-GB" smtClean="0"/>
              <a:t>12/03/2024</a:t>
            </a:fld>
            <a:endParaRPr lang="en-GB"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3D41F044-CAF0-433D-8D5A-E9F04E0AA5FB}" type="slidenum">
              <a:rPr lang="en-GB" smtClean="0"/>
              <a:t>‹#›</a:t>
            </a:fld>
            <a:endParaRPr lang="en-GB" dirty="0"/>
          </a:p>
        </p:txBody>
      </p:sp>
    </p:spTree>
    <p:extLst>
      <p:ext uri="{BB962C8B-B14F-4D97-AF65-F5344CB8AC3E}">
        <p14:creationId xmlns:p14="http://schemas.microsoft.com/office/powerpoint/2010/main" val="1102741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9138" y="334070"/>
            <a:ext cx="3935412" cy="221380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4" y="2673350"/>
            <a:ext cx="6010275" cy="622967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14390918-D121-E64F-A459-C3E5964A4A6D}" type="slidenum">
              <a:rPr lang="en-US" smtClean="0"/>
              <a:pPr/>
              <a:t>‹#›</a:t>
            </a:fld>
            <a:endParaRPr lang="en-US" dirty="0"/>
          </a:p>
        </p:txBody>
      </p:sp>
    </p:spTree>
    <p:extLst>
      <p:ext uri="{BB962C8B-B14F-4D97-AF65-F5344CB8AC3E}">
        <p14:creationId xmlns:p14="http://schemas.microsoft.com/office/powerpoint/2010/main" val="555996658"/>
      </p:ext>
    </p:extLst>
  </p:cSld>
  <p:clrMap bg1="lt1" tx1="dk1" bg2="lt2" tx2="dk2" accent1="accent1" accent2="accent2" accent3="accent3" accent4="accent4" accent5="accent5" accent6="accent6" hlink="hlink" folHlink="folHlink"/>
  <p:notesStyle>
    <a:lvl1pPr marL="0" algn="l"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100" kern="1200">
        <a:solidFill>
          <a:schemeClr val="tx1"/>
        </a:solidFill>
        <a:latin typeface="+mn-lt"/>
        <a:ea typeface="+mn-ea"/>
        <a:cs typeface="+mn-cs"/>
      </a:defRPr>
    </a:lvl2pPr>
    <a:lvl3pPr marL="685800" algn="l" defTabSz="685800" rtl="0" eaLnBrk="1" latinLnBrk="0" hangingPunct="1">
      <a:defRPr sz="1100" kern="1200">
        <a:solidFill>
          <a:schemeClr val="tx1"/>
        </a:solidFill>
        <a:latin typeface="+mn-lt"/>
        <a:ea typeface="+mn-ea"/>
        <a:cs typeface="+mn-cs"/>
      </a:defRPr>
    </a:lvl3pPr>
    <a:lvl4pPr marL="1028700" algn="l" defTabSz="685800" rtl="0" eaLnBrk="1" latinLnBrk="0" hangingPunct="1">
      <a:defRPr sz="1100" kern="1200">
        <a:solidFill>
          <a:schemeClr val="tx1"/>
        </a:solidFill>
        <a:latin typeface="+mn-lt"/>
        <a:ea typeface="+mn-ea"/>
        <a:cs typeface="+mn-cs"/>
      </a:defRPr>
    </a:lvl4pPr>
    <a:lvl5pPr marL="1371600" algn="l" defTabSz="685800" rtl="0" eaLnBrk="1" latinLnBrk="0" hangingPunct="1">
      <a:defRPr sz="11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5584825" cy="3141663"/>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rPr>
              <a:t>“Innovations in Inkjet for Packaging” featuring Mary Schilling, Ralf </a:t>
            </a:r>
            <a:r>
              <a:rPr lang="en-US" sz="1800" b="1" dirty="0" err="1">
                <a:effectLst/>
                <a:latin typeface="Times New Roman" panose="02020603050405020304" pitchFamily="18" charset="0"/>
                <a:ea typeface="Calibri" panose="020F0502020204030204" pitchFamily="34" charset="0"/>
              </a:rPr>
              <a:t>Schlozer</a:t>
            </a:r>
            <a:r>
              <a:rPr lang="en-US" sz="1800" b="1" dirty="0">
                <a:effectLst/>
                <a:latin typeface="Times New Roman" panose="02020603050405020304" pitchFamily="18" charset="0"/>
                <a:ea typeface="Calibri" panose="020F0502020204030204" pitchFamily="34" charset="0"/>
              </a:rPr>
              <a:t> and Elizabeth Gooding will be live streamed on Tuesday March 12 at 1pm E.T.</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The packaging market is growing and changing rapidly. Demands for greater sustainability, changes in customer buying habits and region specific regulatory requirements are all driving down individual batch sizes. While lithography and flexography continue to be the dominant printing processes for rigid and flexible packaging, inkjet printing is increasingly making inroads through the ability to  version, personalize and deliver just-in-time orders.</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Inkjet package printing technology is also becoming more interesting and accessible to a wider range of companies from commercial printing firms adding entry level package printing to their range of offers to large brands integrating packaging production into the product manufacturing process.  Companies no longer need high volumes to get in the game, but packaging converters can find increasingly productive presses that raise the bar on quality and compatibility. What are the trends and innovations driving the market in 2024? </a:t>
            </a:r>
            <a:r>
              <a:rPr lang="en-US" sz="1800" u="sng" dirty="0">
                <a:effectLst/>
                <a:highlight>
                  <a:srgbClr val="FFFF00"/>
                </a:highlight>
                <a:latin typeface="Times New Roman" panose="02020603050405020304" pitchFamily="18" charset="0"/>
                <a:ea typeface="Calibri" panose="020F0502020204030204" pitchFamily="34" charset="0"/>
              </a:rPr>
              <a:t>Register to find out.</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“Innovations in Inkjet for Packaging” will focus on key drivers of inkjet adoption and highlight that latest inkjet product launches serving the folding carton, corrugated, direct-to-container, and flexible packaging markets. Attendees will learn about:</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342900" marR="0" lvl="0" indent="-342900">
              <a:spcBef>
                <a:spcPts val="0"/>
              </a:spcBef>
              <a:spcAft>
                <a:spcPts val="0"/>
              </a:spcAft>
              <a:buFont typeface="Symbol" pitchFamily="2" charset="2"/>
              <a:buChar char=""/>
            </a:pPr>
            <a:r>
              <a:rPr lang="en-US" sz="1800" dirty="0">
                <a:effectLst/>
                <a:latin typeface="Times New Roman" panose="02020603050405020304" pitchFamily="18" charset="0"/>
                <a:ea typeface="Calibri" panose="020F0502020204030204" pitchFamily="34" charset="0"/>
              </a:rPr>
              <a:t>Key areas of market growth for inkjet technology and capabilities needed to serve the market.</a:t>
            </a:r>
          </a:p>
          <a:p>
            <a:pPr marL="342900" marR="0" lvl="0" indent="-342900">
              <a:spcBef>
                <a:spcPts val="0"/>
              </a:spcBef>
              <a:spcAft>
                <a:spcPts val="0"/>
              </a:spcAft>
              <a:buFont typeface="Symbol" pitchFamily="2" charset="2"/>
              <a:buChar char=""/>
            </a:pPr>
            <a:r>
              <a:rPr lang="en-US" sz="1800" dirty="0">
                <a:effectLst/>
                <a:latin typeface="Times New Roman" panose="02020603050405020304" pitchFamily="18" charset="0"/>
                <a:ea typeface="Calibri" panose="020F0502020204030204" pitchFamily="34" charset="0"/>
              </a:rPr>
              <a:t>Considerations for different vertical markets such as food and beverage, pharmaceutical, and personal care.</a:t>
            </a:r>
          </a:p>
          <a:p>
            <a:pPr marL="342900" marR="0" lvl="0" indent="-342900">
              <a:spcBef>
                <a:spcPts val="0"/>
              </a:spcBef>
              <a:spcAft>
                <a:spcPts val="0"/>
              </a:spcAft>
              <a:buFont typeface="Symbol" pitchFamily="2" charset="2"/>
              <a:buChar char=""/>
            </a:pPr>
            <a:r>
              <a:rPr lang="en-US" sz="1800" dirty="0">
                <a:effectLst/>
                <a:latin typeface="Times New Roman" panose="02020603050405020304" pitchFamily="18" charset="0"/>
                <a:ea typeface="Calibri" panose="020F0502020204030204" pitchFamily="34" charset="0"/>
              </a:rPr>
              <a:t>New press launches and where they fit in the current market</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This webinar will be useful to anyone investing in or developing production inkjet technology to deliver product packaging and with an interest in learning about inkjet component innovations that are likely to shape the market tomorrow.</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Our expert panelists include Mary Schilling of Schilling Inkjet Consulting, Ralf </a:t>
            </a:r>
            <a:r>
              <a:rPr lang="en-US" sz="1800" dirty="0" err="1">
                <a:effectLst/>
                <a:latin typeface="Times New Roman" panose="02020603050405020304" pitchFamily="18" charset="0"/>
                <a:ea typeface="Calibri" panose="020F0502020204030204" pitchFamily="34" charset="0"/>
              </a:rPr>
              <a:t>Schlozer</a:t>
            </a:r>
            <a:r>
              <a:rPr lang="en-US" sz="1800" dirty="0">
                <a:effectLst/>
                <a:latin typeface="Times New Roman" panose="02020603050405020304" pitchFamily="18" charset="0"/>
                <a:ea typeface="Calibri" panose="020F0502020204030204" pitchFamily="34" charset="0"/>
              </a:rPr>
              <a:t> of </a:t>
            </a:r>
            <a:r>
              <a:rPr lang="en-US" sz="1800" dirty="0" err="1">
                <a:effectLst/>
                <a:latin typeface="Times New Roman" panose="02020603050405020304" pitchFamily="18" charset="0"/>
                <a:ea typeface="Calibri" panose="020F0502020204030204" pitchFamily="34" charset="0"/>
              </a:rPr>
              <a:t>digitalprintexpert.de</a:t>
            </a:r>
            <a:r>
              <a:rPr lang="en-US" sz="1800" dirty="0">
                <a:effectLst/>
                <a:latin typeface="Times New Roman" panose="02020603050405020304" pitchFamily="18" charset="0"/>
                <a:ea typeface="Calibri" panose="020F0502020204030204" pitchFamily="34" charset="0"/>
              </a:rPr>
              <a:t> and Elizabeth Gooding of Inkjet Insight on Tuesday March 12 at 1pm E.T. for a deep dive into the inkjet technology driving growth and flexibility in the packaging market.</a:t>
            </a:r>
          </a:p>
          <a:p>
            <a:endParaRPr lang="sk-SK" sz="9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4390918-D121-E64F-A459-C3E5964A4A6D}" type="slidenum">
              <a:rPr lang="en-US" smtClean="0"/>
              <a:pPr/>
              <a:t>1</a:t>
            </a:fld>
            <a:endParaRPr lang="en-US"/>
          </a:p>
        </p:txBody>
      </p:sp>
    </p:spTree>
    <p:extLst>
      <p:ext uri="{BB962C8B-B14F-4D97-AF65-F5344CB8AC3E}">
        <p14:creationId xmlns:p14="http://schemas.microsoft.com/office/powerpoint/2010/main" val="14781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pPr algn="l" fontAlgn="ctr"/>
            <a:r>
              <a:rPr lang="en-US" b="0" dirty="0">
                <a:effectLst/>
              </a:rPr>
              <a:t>Elizabeth</a:t>
            </a:r>
          </a:p>
          <a:p>
            <a:pPr algn="l" fontAlgn="ctr"/>
            <a:endParaRPr lang="en-US" b="0" dirty="0">
              <a:effectLst/>
            </a:endParaRPr>
          </a:p>
          <a:p>
            <a:pPr algn="l" fontAlgn="ctr"/>
            <a:r>
              <a:rPr lang="en-US" b="0" dirty="0">
                <a:effectLst/>
              </a:rPr>
              <a:t>The Jetmaster series is not new - but has seen consistent upgrades and is also the foundation </a:t>
            </a:r>
          </a:p>
          <a:p>
            <a:pPr algn="l" fontAlgn="ctr"/>
            <a:r>
              <a:rPr lang="en-US" b="0" dirty="0">
                <a:effectLst/>
              </a:rPr>
              <a:t>for the  newly released Fujifilm HS6000 press for corrugated display.</a:t>
            </a:r>
          </a:p>
          <a:p>
            <a:pPr algn="l" fontAlgn="ctr"/>
            <a:endParaRPr lang="en-US" b="0" dirty="0">
              <a:effectLst/>
            </a:endParaRPr>
          </a:p>
          <a:p>
            <a:pPr marL="0" marR="0" lvl="0" indent="0" algn="l" defTabSz="685800" rtl="0" eaLnBrk="1" fontAlgn="ctr" latinLnBrk="0" hangingPunct="1">
              <a:lnSpc>
                <a:spcPct val="100000"/>
              </a:lnSpc>
              <a:spcBef>
                <a:spcPts val="0"/>
              </a:spcBef>
              <a:spcAft>
                <a:spcPts val="0"/>
              </a:spcAft>
              <a:buClrTx/>
              <a:buSzTx/>
              <a:buFontTx/>
              <a:buNone/>
              <a:tabLst/>
              <a:defRPr/>
            </a:pPr>
            <a:r>
              <a:rPr lang="en-US" b="0" dirty="0">
                <a:effectLst/>
              </a:rPr>
              <a:t>In addition to the highly configurable range of solutions that can be created in </a:t>
            </a:r>
          </a:p>
          <a:p>
            <a:pPr marL="0" marR="0" lvl="0" indent="0" algn="l" defTabSz="685800" rtl="0" eaLnBrk="1" fontAlgn="ctr" latinLnBrk="0" hangingPunct="1">
              <a:lnSpc>
                <a:spcPct val="100000"/>
              </a:lnSpc>
              <a:spcBef>
                <a:spcPts val="0"/>
              </a:spcBef>
              <a:spcAft>
                <a:spcPts val="0"/>
              </a:spcAft>
              <a:buClrTx/>
              <a:buSzTx/>
              <a:buFontTx/>
              <a:buNone/>
              <a:tabLst/>
              <a:defRPr/>
            </a:pPr>
            <a:r>
              <a:rPr lang="en-US" b="0" dirty="0">
                <a:effectLst/>
              </a:rPr>
              <a:t>terms of width, speed, colors and automation features the Jetmaster series is worthy of note for their ink model.</a:t>
            </a:r>
          </a:p>
          <a:p>
            <a:pPr algn="l" fontAlgn="ctr"/>
            <a:endParaRPr lang="en-US" b="0" dirty="0">
              <a:effectLst/>
            </a:endParaRPr>
          </a:p>
          <a:p>
            <a:pPr algn="l" fontAlgn="ctr"/>
            <a:r>
              <a:rPr lang="en-US" b="0" dirty="0">
                <a:effectLst/>
              </a:rPr>
              <a:t>Other than the Kento Hybrid - </a:t>
            </a:r>
            <a:r>
              <a:rPr lang="en-US" b="0" dirty="0" err="1">
                <a:effectLst/>
              </a:rPr>
              <a:t>baberan</a:t>
            </a:r>
            <a:r>
              <a:rPr lang="en-US" b="0" dirty="0">
                <a:effectLst/>
              </a:rPr>
              <a:t> is the only OEM offering an open ink model</a:t>
            </a:r>
          </a:p>
          <a:p>
            <a:pPr algn="l" fontAlgn="ctr"/>
            <a:endParaRPr lang="en-US" b="1" dirty="0">
              <a:effectLst/>
            </a:endParaRPr>
          </a:p>
          <a:p>
            <a:pPr algn="l" fontAlgn="ctr"/>
            <a:r>
              <a:rPr lang="en-US" b="1" dirty="0">
                <a:effectLst/>
              </a:rPr>
              <a:t>Barberán Jetmaster</a:t>
            </a:r>
            <a:endParaRPr lang="en-US" dirty="0">
              <a:effectLst/>
            </a:endParaRPr>
          </a:p>
          <a:p>
            <a:pPr algn="l" fontAlgn="ctr"/>
            <a:r>
              <a:rPr lang="en-US" dirty="0">
                <a:effectLst/>
              </a:rPr>
              <a:t>(multiple configurations)</a:t>
            </a:r>
          </a:p>
          <a:p>
            <a:pPr algn="l" fontAlgn="ctr"/>
            <a:r>
              <a:rPr lang="en-US" dirty="0">
                <a:effectLst/>
              </a:rPr>
              <a:t>Epson printheads - piezo with 3 drop sizes</a:t>
            </a:r>
          </a:p>
          <a:p>
            <a:pPr algn="l" fontAlgn="ctr"/>
            <a:r>
              <a:rPr lang="en-US" b="0" i="0" dirty="0">
                <a:solidFill>
                  <a:srgbClr val="6B6B6B"/>
                </a:solidFill>
                <a:effectLst/>
                <a:latin typeface="Helvetica Neue" panose="02000503000000020004" pitchFamily="2" charset="0"/>
              </a:rPr>
              <a:t>self-calibrating inspection system</a:t>
            </a:r>
            <a:endParaRPr lang="en-US" dirty="0">
              <a:effectLst/>
            </a:endParaRPr>
          </a:p>
          <a:p>
            <a:pPr algn="l" fontAlgn="ctr"/>
            <a:endParaRPr lang="en-US" dirty="0">
              <a:effectLst/>
            </a:endParaRPr>
          </a:p>
          <a:p>
            <a:pPr algn="l" fontAlgn="ctr"/>
            <a:r>
              <a:rPr lang="en-US" b="1" dirty="0">
                <a:effectLst/>
              </a:rPr>
              <a:t>UV</a:t>
            </a:r>
            <a:r>
              <a:rPr lang="en-US" dirty="0">
                <a:effectLst/>
              </a:rPr>
              <a:t> CMYK plus 2</a:t>
            </a:r>
          </a:p>
          <a:p>
            <a:pPr algn="l" fontAlgn="ctr"/>
            <a:r>
              <a:rPr lang="en-US" dirty="0">
                <a:effectLst/>
              </a:rPr>
              <a:t>(Light Cyan &amp; Light Magenta or Orange &amp; Violet)</a:t>
            </a:r>
          </a:p>
          <a:p>
            <a:pPr algn="l" fontAlgn="ctr"/>
            <a:r>
              <a:rPr lang="en-US" dirty="0">
                <a:effectLst/>
              </a:rPr>
              <a:t>80 or 120 m/min</a:t>
            </a:r>
          </a:p>
          <a:p>
            <a:pPr algn="l" fontAlgn="ctr"/>
            <a:r>
              <a:rPr lang="en-US" dirty="0">
                <a:effectLst/>
              </a:rPr>
              <a:t>600 dpi</a:t>
            </a:r>
          </a:p>
          <a:p>
            <a:pPr algn="l" fontAlgn="ctr"/>
            <a:r>
              <a:rPr lang="en-US" dirty="0">
                <a:effectLst/>
              </a:rPr>
              <a:t>1380 mm</a:t>
            </a:r>
          </a:p>
          <a:p>
            <a:pPr algn="l" fontAlgn="ctr"/>
            <a:r>
              <a:rPr lang="en-US" dirty="0">
                <a:effectLst/>
              </a:rPr>
              <a:t>1610 mm</a:t>
            </a:r>
          </a:p>
          <a:p>
            <a:pPr algn="l" fontAlgn="ctr"/>
            <a:r>
              <a:rPr lang="en-US" dirty="0">
                <a:effectLst/>
              </a:rPr>
              <a:t>1840 mm</a:t>
            </a:r>
          </a:p>
          <a:p>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10</a:t>
            </a:fld>
            <a:endParaRPr lang="en-US" dirty="0"/>
          </a:p>
        </p:txBody>
      </p:sp>
    </p:spTree>
    <p:extLst>
      <p:ext uri="{BB962C8B-B14F-4D97-AF65-F5344CB8AC3E}">
        <p14:creationId xmlns:p14="http://schemas.microsoft.com/office/powerpoint/2010/main" val="900134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pPr marL="0" marR="0" algn="l" rtl="0" eaLnBrk="1" fontAlgn="t" latinLnBrk="0" hangingPunct="1">
              <a:lnSpc>
                <a:spcPct val="107000"/>
              </a:lnSpc>
              <a:spcBef>
                <a:spcPts val="0"/>
              </a:spcBef>
              <a:spcAft>
                <a:spcPts val="0"/>
              </a:spcAft>
            </a:pPr>
            <a:r>
              <a:rPr lang="en-GB" sz="900" b="0" i="0" u="none" strike="noStrike" kern="1200" dirty="0">
                <a:solidFill>
                  <a:srgbClr val="FFFFFF"/>
                </a:solidFill>
                <a:effectLst/>
                <a:latin typeface="Arial" panose="020B0604020202020204" pitchFamily="34" charset="0"/>
              </a:rPr>
              <a:t>Elizabeth</a:t>
            </a:r>
          </a:p>
          <a:p>
            <a:pPr marL="0" marR="0" algn="l" rtl="0" eaLnBrk="1" fontAlgn="t" latinLnBrk="0" hangingPunct="1">
              <a:lnSpc>
                <a:spcPct val="107000"/>
              </a:lnSpc>
              <a:spcBef>
                <a:spcPts val="0"/>
              </a:spcBef>
              <a:spcAft>
                <a:spcPts val="0"/>
              </a:spcAft>
            </a:pPr>
            <a:endParaRPr lang="en-GB" sz="900" b="0" i="0" u="none" strike="noStrike" kern="1200" dirty="0">
              <a:solidFill>
                <a:srgbClr val="FFFFFF"/>
              </a:solidFill>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900" b="0" i="0" u="none" strike="noStrike" kern="1200" dirty="0">
                <a:solidFill>
                  <a:srgbClr val="FFFFFF"/>
                </a:solidFill>
                <a:effectLst/>
                <a:latin typeface="Arial" panose="020B0604020202020204" pitchFamily="34" charset="0"/>
              </a:rPr>
              <a:t>FLORA</a:t>
            </a:r>
            <a:endParaRPr lang="en-US" sz="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900" b="0" i="0" u="none" strike="noStrike" kern="1200" dirty="0">
                <a:solidFill>
                  <a:srgbClr val="FFFFFF"/>
                </a:solidFill>
                <a:effectLst/>
                <a:latin typeface="Arial" panose="020B0604020202020204" pitchFamily="34" charset="0"/>
              </a:rPr>
              <a:t>Rhino 2500</a:t>
            </a:r>
            <a:endParaRPr lang="en-US" sz="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900" b="0" i="0" u="none" strike="noStrike" kern="1200" dirty="0">
                <a:solidFill>
                  <a:srgbClr val="FFFFFF"/>
                </a:solidFill>
                <a:effectLst/>
                <a:latin typeface="Arial" panose="020B0604020202020204" pitchFamily="34" charset="0"/>
              </a:rPr>
              <a:t>Aqueous</a:t>
            </a:r>
            <a:endParaRPr lang="en-US" sz="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900" b="0" i="0" u="none" strike="noStrike" kern="1200" dirty="0">
                <a:solidFill>
                  <a:srgbClr val="FFFFFF"/>
                </a:solidFill>
                <a:effectLst/>
                <a:latin typeface="Arial" panose="020B0604020202020204" pitchFamily="34" charset="0"/>
              </a:rPr>
              <a:t>CMYK</a:t>
            </a:r>
          </a:p>
          <a:p>
            <a:pPr marL="0" marR="0" algn="l" rtl="0" eaLnBrk="1" fontAlgn="t" latinLnBrk="0" hangingPunct="1">
              <a:lnSpc>
                <a:spcPct val="107000"/>
              </a:lnSpc>
              <a:spcBef>
                <a:spcPts val="0"/>
              </a:spcBef>
              <a:spcAft>
                <a:spcPts val="0"/>
              </a:spcAft>
            </a:pPr>
            <a:r>
              <a:rPr lang="en-GB" sz="900" b="0" i="0" u="none" strike="noStrike" kern="1200" dirty="0">
                <a:solidFill>
                  <a:srgbClr val="FFFFFF"/>
                </a:solidFill>
                <a:effectLst/>
                <a:latin typeface="Arial" panose="020B0604020202020204" pitchFamily="34" charset="0"/>
              </a:rPr>
              <a:t>Epson heads with 4 </a:t>
            </a:r>
            <a:r>
              <a:rPr lang="en-GB" sz="900" b="0" i="0" u="none" strike="noStrike" kern="1200" dirty="0" err="1">
                <a:solidFill>
                  <a:srgbClr val="FFFFFF"/>
                </a:solidFill>
                <a:effectLst/>
                <a:latin typeface="Arial" panose="020B0604020202020204" pitchFamily="34" charset="0"/>
              </a:rPr>
              <a:t>gray</a:t>
            </a:r>
            <a:r>
              <a:rPr lang="en-GB" sz="900" b="0" i="0" u="none" strike="noStrike" kern="1200" dirty="0">
                <a:solidFill>
                  <a:srgbClr val="FFFFFF"/>
                </a:solidFill>
                <a:effectLst/>
                <a:latin typeface="Arial" panose="020B0604020202020204" pitchFamily="34" charset="0"/>
              </a:rPr>
              <a:t> levels</a:t>
            </a:r>
          </a:p>
          <a:p>
            <a:pPr marL="0" marR="0" algn="l" rtl="0" eaLnBrk="1" fontAlgn="t" latinLnBrk="0" hangingPunct="1">
              <a:lnSpc>
                <a:spcPct val="107000"/>
              </a:lnSpc>
              <a:spcBef>
                <a:spcPts val="0"/>
              </a:spcBef>
              <a:spcAft>
                <a:spcPts val="0"/>
              </a:spcAft>
            </a:pPr>
            <a:endParaRPr lang="en-US" sz="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900" b="0" i="0" u="none" strike="noStrike" kern="1200" dirty="0">
                <a:solidFill>
                  <a:srgbClr val="FFFFFF"/>
                </a:solidFill>
                <a:effectLst/>
                <a:latin typeface="Arial" panose="020B0604020202020204" pitchFamily="34" charset="0"/>
              </a:rPr>
              <a:t>90 m/min at 450 x 600dpi</a:t>
            </a:r>
            <a:endParaRPr lang="en-US" sz="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900" b="0" i="0" u="none" strike="noStrike" kern="1200" dirty="0">
                <a:solidFill>
                  <a:srgbClr val="FFFFFF"/>
                </a:solidFill>
                <a:effectLst/>
                <a:latin typeface="Arial" panose="020B0604020202020204" pitchFamily="34" charset="0"/>
              </a:rPr>
              <a:t>60 m/min at 600 x 600dpi</a:t>
            </a:r>
            <a:endParaRPr lang="en-US" sz="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900" b="0" i="0" u="none" strike="noStrike" kern="1200" dirty="0">
                <a:solidFill>
                  <a:srgbClr val="FFFFFF"/>
                </a:solidFill>
                <a:effectLst/>
                <a:latin typeface="Arial" panose="020B0604020202020204" pitchFamily="34" charset="0"/>
              </a:rPr>
              <a:t>45 m/min at 900 x 600dpi</a:t>
            </a:r>
            <a:endParaRPr lang="en-US" sz="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900" b="0" i="0" u="none" strike="noStrike" kern="1200" dirty="0">
                <a:solidFill>
                  <a:srgbClr val="FFFFFF"/>
                </a:solidFill>
                <a:effectLst/>
                <a:latin typeface="Arial" panose="020B0604020202020204" pitchFamily="34" charset="0"/>
              </a:rPr>
              <a:t>30 m/min at 1200 x 600dp</a:t>
            </a:r>
            <a:endParaRPr lang="en-US" sz="9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900" b="0" i="0" u="none" strike="noStrike" kern="1200" dirty="0">
                <a:solidFill>
                  <a:srgbClr val="FFFFFF"/>
                </a:solidFill>
                <a:effectLst/>
                <a:latin typeface="Arial" panose="020B0604020202020204" pitchFamily="34" charset="0"/>
              </a:rPr>
              <a:t>2500 mm</a:t>
            </a:r>
          </a:p>
          <a:p>
            <a:pPr marL="0" marR="0" algn="l" rtl="0" eaLnBrk="1" fontAlgn="t" latinLnBrk="0" hangingPunct="1">
              <a:lnSpc>
                <a:spcPct val="107000"/>
              </a:lnSpc>
              <a:spcBef>
                <a:spcPts val="0"/>
              </a:spcBef>
              <a:spcAft>
                <a:spcPts val="0"/>
              </a:spcAft>
            </a:pPr>
            <a:endParaRPr lang="en-GB" sz="900" b="0" i="0" u="none" strike="noStrike" kern="1200" dirty="0">
              <a:solidFill>
                <a:srgbClr val="FFFFFF"/>
              </a:solidFill>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900" b="0" i="0" u="none" strike="noStrike" kern="1200" dirty="0">
                <a:solidFill>
                  <a:srgbClr val="FFFFFF"/>
                </a:solidFill>
                <a:effectLst/>
                <a:latin typeface="Arial" panose="020B0604020202020204" pitchFamily="34" charset="0"/>
              </a:rPr>
              <a:t>Flora also has a faster, higher resolution SPC2500 pro running at 150 m/min and up to 1200 dpi at lower speed</a:t>
            </a:r>
            <a:endParaRPr lang="en-US" sz="9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11</a:t>
            </a:fld>
            <a:endParaRPr lang="en-US" dirty="0"/>
          </a:p>
        </p:txBody>
      </p:sp>
    </p:spTree>
    <p:extLst>
      <p:ext uri="{BB962C8B-B14F-4D97-AF65-F5344CB8AC3E}">
        <p14:creationId xmlns:p14="http://schemas.microsoft.com/office/powerpoint/2010/main" val="4128775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Elizabeth</a:t>
            </a:r>
          </a:p>
          <a:p>
            <a:endParaRPr lang="en-US" dirty="0"/>
          </a:p>
          <a:p>
            <a:r>
              <a:rPr lang="en-US" dirty="0"/>
              <a:t>Based on the Multi 1300 from </a:t>
            </a:r>
            <a:r>
              <a:rPr lang="en-US" dirty="0" err="1"/>
              <a:t>Mtex</a:t>
            </a:r>
            <a:r>
              <a:rPr lang="en-US" dirty="0"/>
              <a:t> NS</a:t>
            </a:r>
          </a:p>
          <a:p>
            <a:endParaRPr lang="en-US" dirty="0"/>
          </a:p>
          <a:p>
            <a:pPr marL="0" marR="0" algn="l"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Arial" panose="020B0604020202020204" pitchFamily="34" charset="0"/>
              </a:rPr>
              <a:t>Konica Minolta </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Arial" panose="020B0604020202020204" pitchFamily="34" charset="0"/>
              </a:rPr>
              <a:t>PKG-1300</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Arial" panose="020B0604020202020204" pitchFamily="34" charset="0"/>
              </a:rPr>
              <a:t> </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Arial" panose="020B0604020202020204" pitchFamily="34" charset="0"/>
              </a:rPr>
              <a:t>Aqueous pigment</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Arial" panose="020B0604020202020204" pitchFamily="34" charset="0"/>
              </a:rPr>
              <a:t>CMYK</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Arial" panose="020B0604020202020204" pitchFamily="34" charset="0"/>
              </a:rPr>
              <a:t> </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Arial" panose="020B0604020202020204" pitchFamily="34" charset="0"/>
              </a:rPr>
              <a:t>27 m/min. at 300 x 1,200 dpi </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Arial" panose="020B0604020202020204" pitchFamily="34" charset="0"/>
              </a:rPr>
              <a:t>18 m/min. at 600 x 1,200 dpi </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Arial" panose="020B0604020202020204" pitchFamily="34" charset="0"/>
              </a:rPr>
              <a:t>9 m/min. at 1,200 x 1,200 dpi</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Arial" panose="020B0604020202020204" pitchFamily="34" charset="0"/>
              </a:rPr>
              <a:t>1300 mm</a:t>
            </a:r>
            <a:endParaRPr lang="en-US" sz="1800" b="0" i="0" u="none" strike="noStrike" dirty="0">
              <a:effectLst/>
              <a:latin typeface="Arial" panose="020B0604020202020204" pitchFamily="34" charset="0"/>
            </a:endParaRPr>
          </a:p>
          <a:p>
            <a:endParaRPr lang="en-US" dirty="0"/>
          </a:p>
          <a:p>
            <a:r>
              <a:rPr lang="en-US" dirty="0"/>
              <a:t> </a:t>
            </a:r>
          </a:p>
        </p:txBody>
      </p:sp>
      <p:sp>
        <p:nvSpPr>
          <p:cNvPr id="4" name="Slide Number Placeholder 3"/>
          <p:cNvSpPr>
            <a:spLocks noGrp="1"/>
          </p:cNvSpPr>
          <p:nvPr>
            <p:ph type="sldNum" sz="quarter" idx="5"/>
          </p:nvPr>
        </p:nvSpPr>
        <p:spPr/>
        <p:txBody>
          <a:bodyPr/>
          <a:lstStyle/>
          <a:p>
            <a:fld id="{14390918-D121-E64F-A459-C3E5964A4A6D}" type="slidenum">
              <a:rPr lang="en-US" smtClean="0"/>
              <a:pPr/>
              <a:t>12</a:t>
            </a:fld>
            <a:endParaRPr lang="en-US" dirty="0"/>
          </a:p>
        </p:txBody>
      </p:sp>
    </p:spTree>
    <p:extLst>
      <p:ext uri="{BB962C8B-B14F-4D97-AF65-F5344CB8AC3E}">
        <p14:creationId xmlns:p14="http://schemas.microsoft.com/office/powerpoint/2010/main" val="407729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Mary</a:t>
            </a:r>
          </a:p>
          <a:p>
            <a:endParaRPr lang="en-US" dirty="0"/>
          </a:p>
          <a:p>
            <a:r>
              <a:rPr lang="en-US" dirty="0"/>
              <a:t>What has changed</a:t>
            </a:r>
          </a:p>
          <a:p>
            <a:r>
              <a:rPr lang="en-US" dirty="0"/>
              <a:t>What matters now</a:t>
            </a:r>
          </a:p>
          <a:p>
            <a:r>
              <a:rPr lang="en-US" dirty="0"/>
              <a:t>What are barriers in this market</a:t>
            </a:r>
          </a:p>
        </p:txBody>
      </p:sp>
      <p:sp>
        <p:nvSpPr>
          <p:cNvPr id="4" name="Slide Number Placeholder 3"/>
          <p:cNvSpPr>
            <a:spLocks noGrp="1"/>
          </p:cNvSpPr>
          <p:nvPr>
            <p:ph type="sldNum" sz="quarter" idx="5"/>
          </p:nvPr>
        </p:nvSpPr>
        <p:spPr/>
        <p:txBody>
          <a:bodyPr/>
          <a:lstStyle/>
          <a:p>
            <a:fld id="{14390918-D121-E64F-A459-C3E5964A4A6D}" type="slidenum">
              <a:rPr lang="en-US" smtClean="0"/>
              <a:pPr/>
              <a:t>13</a:t>
            </a:fld>
            <a:endParaRPr lang="en-US" dirty="0"/>
          </a:p>
        </p:txBody>
      </p:sp>
    </p:spTree>
    <p:extLst>
      <p:ext uri="{BB962C8B-B14F-4D97-AF65-F5344CB8AC3E}">
        <p14:creationId xmlns:p14="http://schemas.microsoft.com/office/powerpoint/2010/main" val="357999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Mary</a:t>
            </a:r>
          </a:p>
          <a:p>
            <a:endParaRPr lang="en-US" dirty="0"/>
          </a:p>
          <a:p>
            <a:r>
              <a:rPr lang="en-US" dirty="0"/>
              <a:t>Also mention HP T700i (cross over with folding carton)</a:t>
            </a:r>
          </a:p>
          <a:p>
            <a:r>
              <a:rPr lang="en-US" b="1" dirty="0"/>
              <a:t>Ralf note on BHS/Agfa promised solution?</a:t>
            </a:r>
          </a:p>
          <a:p>
            <a:endParaRPr lang="en-US" dirty="0"/>
          </a:p>
          <a:p>
            <a:r>
              <a:rPr lang="en-US" dirty="0"/>
              <a:t>Georgia pacific major customer (Hummingbird digital) has HP T1190, HP T400S and a T1100 110-inch press.</a:t>
            </a:r>
          </a:p>
          <a:p>
            <a:endParaRPr lang="en-US" dirty="0"/>
          </a:p>
          <a:p>
            <a:r>
              <a:rPr lang="en-US" b="0" i="0" dirty="0">
                <a:solidFill>
                  <a:srgbClr val="6B6B6B"/>
                </a:solidFill>
                <a:effectLst/>
                <a:latin typeface="Helvetica Neue" panose="02000503000000020004" pitchFamily="2" charset="0"/>
              </a:rPr>
              <a:t>HP first preprint corrugated press PageWide T400S press, a 45-in. wide press prints at up to 600 fpm in mono and color with their HDNA imaging technology. </a:t>
            </a:r>
          </a:p>
          <a:p>
            <a:r>
              <a:rPr lang="en-US" b="0" i="0" dirty="0">
                <a:solidFill>
                  <a:srgbClr val="6B6B6B"/>
                </a:solidFill>
                <a:effectLst/>
                <a:latin typeface="Helvetica Neue" panose="02000503000000020004" pitchFamily="2" charset="0"/>
              </a:rPr>
              <a:t>Also PageWide T1100S with a printing width of 110 in., now printing at up to 1000 fpm mono and color. </a:t>
            </a:r>
          </a:p>
          <a:p>
            <a:endParaRPr lang="en-US" b="0" i="0" dirty="0">
              <a:solidFill>
                <a:srgbClr val="6B6B6B"/>
              </a:solidFill>
              <a:effectLst/>
              <a:latin typeface="Helvetica Neue" panose="02000503000000020004" pitchFamily="2" charset="0"/>
            </a:endParaRPr>
          </a:p>
          <a:p>
            <a:r>
              <a:rPr lang="en-US" b="0" i="0" dirty="0">
                <a:solidFill>
                  <a:srgbClr val="6B6B6B"/>
                </a:solidFill>
                <a:effectLst/>
                <a:latin typeface="Helvetica Neue" panose="02000503000000020004" pitchFamily="2" charset="0"/>
              </a:rPr>
              <a:t>The HP T1100S was a partnership with Koenig &amp; Bauer, </a:t>
            </a:r>
          </a:p>
          <a:p>
            <a:endParaRPr lang="en-US" b="0" i="0" dirty="0">
              <a:solidFill>
                <a:srgbClr val="6B6B6B"/>
              </a:solidFill>
              <a:effectLst/>
              <a:latin typeface="Helvetica Neue" panose="02000503000000020004"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470s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print speeds up to 183 m (600 ft) per minute,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Support a wide range of applications with a web width up to 1.06 m (42 in)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Printable frame-length up to 2.7 m (108 in),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CMYKOV six-color offset quality with HP’s Thermal Inkjet (TIJ) heads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1,200 nozzles per inch and 8X nozzle redundancy.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coated, uncoated, and brown kraft packaging papers, </a:t>
            </a:r>
            <a:r>
              <a:rPr lang="en-US" b="1" dirty="0"/>
              <a:t>with HP Priming Agent</a:t>
            </a:r>
            <a:r>
              <a:rPr lang="en-US" dirty="0"/>
              <a:t>.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Harris &amp; Bruno’s in-line coater for application of overprint varnish with knockouts with Aqueous and AQ/UV options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group job submission: print multiple jobs per roll for extreme productivity and minimal waste.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T1195i - faster, wider, more automation features. Integrates with large corrugators.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14</a:t>
            </a:fld>
            <a:endParaRPr lang="en-US" dirty="0"/>
          </a:p>
        </p:txBody>
      </p:sp>
    </p:spTree>
    <p:extLst>
      <p:ext uri="{BB962C8B-B14F-4D97-AF65-F5344CB8AC3E}">
        <p14:creationId xmlns:p14="http://schemas.microsoft.com/office/powerpoint/2010/main" val="706483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Mary</a:t>
            </a:r>
          </a:p>
          <a:p>
            <a:endParaRPr lang="en-US" dirty="0"/>
          </a:p>
          <a:p>
            <a:r>
              <a:rPr lang="en-US" dirty="0"/>
              <a:t>EG note: very wide range of adoption from tabletop units to integrated manufacturing</a:t>
            </a:r>
          </a:p>
          <a:p>
            <a:r>
              <a:rPr lang="en-US" dirty="0"/>
              <a:t>Often high color and print quality requirements - this is the main retail display packaging </a:t>
            </a:r>
          </a:p>
          <a:p>
            <a:endParaRPr lang="en-US" dirty="0"/>
          </a:p>
          <a:p>
            <a:r>
              <a:rPr lang="en-US" dirty="0"/>
              <a:t>See also Mark bale post on folding carton challenges</a:t>
            </a:r>
          </a:p>
          <a:p>
            <a:endParaRPr lang="en-US" dirty="0"/>
          </a:p>
          <a:p>
            <a:r>
              <a:rPr lang="en-US" sz="900" dirty="0"/>
              <a:t>https://</a:t>
            </a:r>
            <a:r>
              <a:rPr lang="en-US" sz="900" dirty="0" err="1"/>
              <a:t>inkjetinsight.com</a:t>
            </a:r>
            <a:r>
              <a:rPr lang="en-US" sz="900" dirty="0"/>
              <a:t>/inkjet-knowledge-base/what-it-takes-to-print-folding-carton/</a:t>
            </a:r>
          </a:p>
          <a:p>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15</a:t>
            </a:fld>
            <a:endParaRPr lang="en-US" dirty="0"/>
          </a:p>
        </p:txBody>
      </p:sp>
    </p:spTree>
    <p:extLst>
      <p:ext uri="{BB962C8B-B14F-4D97-AF65-F5344CB8AC3E}">
        <p14:creationId xmlns:p14="http://schemas.microsoft.com/office/powerpoint/2010/main" val="2617185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Ralf</a:t>
            </a:r>
          </a:p>
          <a:p>
            <a:endParaRPr lang="en-US" dirty="0"/>
          </a:p>
          <a:p>
            <a:r>
              <a:rPr lang="en-US" dirty="0" err="1"/>
              <a:t>Landa</a:t>
            </a:r>
            <a:r>
              <a:rPr lang="en-US" dirty="0"/>
              <a:t> leading the market with about 20 installs</a:t>
            </a:r>
          </a:p>
          <a:p>
            <a:r>
              <a:rPr lang="en-US" dirty="0"/>
              <a:t>6500 sheets/</a:t>
            </a:r>
            <a:r>
              <a:rPr lang="en-US" dirty="0" err="1"/>
              <a:t>hr</a:t>
            </a:r>
            <a:r>
              <a:rPr lang="en-US" dirty="0"/>
              <a:t>  (net productivity is lower however – </a:t>
            </a:r>
            <a:r>
              <a:rPr lang="en-US" dirty="0" err="1"/>
              <a:t>Landa</a:t>
            </a:r>
            <a:r>
              <a:rPr lang="en-US" dirty="0"/>
              <a:t> is working on this)</a:t>
            </a:r>
          </a:p>
          <a:p>
            <a:endParaRPr lang="en-US" dirty="0"/>
          </a:p>
          <a:p>
            <a:r>
              <a:rPr lang="en-GB" dirty="0" err="1"/>
              <a:t>VariJET</a:t>
            </a:r>
            <a:r>
              <a:rPr lang="en-GB" dirty="0"/>
              <a:t> 106: Printing speed: 70 m/min – 5 500 sheets/h: Colours: 7C CMYK + Orange, Violet, Green</a:t>
            </a:r>
          </a:p>
          <a:p>
            <a:endParaRPr lang="en-GB" dirty="0"/>
          </a:p>
          <a:p>
            <a:r>
              <a:rPr lang="en-GB" dirty="0" err="1"/>
              <a:t>Primefire</a:t>
            </a:r>
            <a:r>
              <a:rPr lang="en-GB" dirty="0"/>
              <a:t>: 2,500 sheets/hr</a:t>
            </a:r>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16</a:t>
            </a:fld>
            <a:endParaRPr lang="en-US" dirty="0"/>
          </a:p>
        </p:txBody>
      </p:sp>
    </p:spTree>
    <p:extLst>
      <p:ext uri="{BB962C8B-B14F-4D97-AF65-F5344CB8AC3E}">
        <p14:creationId xmlns:p14="http://schemas.microsoft.com/office/powerpoint/2010/main" val="3366750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pPr marL="0" marR="0" algn="l" rtl="0" eaLnBrk="1" fontAlgn="t" latinLnBrk="0" hangingPunct="1">
              <a:lnSpc>
                <a:spcPct val="107000"/>
              </a:lnSpc>
              <a:spcBef>
                <a:spcPts val="0"/>
              </a:spcBef>
              <a:spcAft>
                <a:spcPts val="0"/>
              </a:spcAft>
            </a:pPr>
            <a:r>
              <a:rPr lang="en-GB" sz="1800" b="1" i="0" u="none" strike="noStrike" kern="1200" dirty="0">
                <a:solidFill>
                  <a:srgbClr val="FFFFFF"/>
                </a:solidFill>
                <a:effectLst/>
                <a:latin typeface="Arial" panose="020B0604020202020204" pitchFamily="34" charset="0"/>
              </a:rPr>
              <a:t>Ralf</a:t>
            </a:r>
          </a:p>
          <a:p>
            <a:pPr marL="0" marR="0" algn="l" rtl="0" eaLnBrk="1" fontAlgn="t" latinLnBrk="0" hangingPunct="1">
              <a:lnSpc>
                <a:spcPct val="107000"/>
              </a:lnSpc>
              <a:spcBef>
                <a:spcPts val="0"/>
              </a:spcBef>
              <a:spcAft>
                <a:spcPts val="0"/>
              </a:spcAft>
            </a:pPr>
            <a:endParaRPr lang="en-GB" sz="1800" b="1" i="0" u="none" strike="noStrike" kern="1200" dirty="0">
              <a:solidFill>
                <a:srgbClr val="FFFFFF"/>
              </a:solidFill>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1800" b="0" i="0" u="none" strike="noStrike" kern="1200" dirty="0">
                <a:solidFill>
                  <a:srgbClr val="FFFFFF"/>
                </a:solidFill>
                <a:effectLst/>
                <a:latin typeface="Arial" panose="020B0604020202020204" pitchFamily="34" charset="0"/>
              </a:rPr>
              <a:t>Agfa </a:t>
            </a:r>
            <a:r>
              <a:rPr lang="en-GB" sz="1800" b="0" i="0" u="none" strike="noStrike" kern="1200" dirty="0" err="1">
                <a:solidFill>
                  <a:srgbClr val="FFFFFF"/>
                </a:solidFill>
                <a:effectLst/>
                <a:latin typeface="Arial" panose="020B0604020202020204" pitchFamily="34" charset="0"/>
              </a:rPr>
              <a:t>SpeedSet</a:t>
            </a:r>
            <a:r>
              <a:rPr lang="en-GB" sz="1800" b="0" i="0" u="none" strike="noStrike" kern="1200" dirty="0">
                <a:solidFill>
                  <a:srgbClr val="FFFFFF"/>
                </a:solidFill>
                <a:effectLst/>
                <a:latin typeface="Arial" panose="020B0604020202020204" pitchFamily="34" charset="0"/>
              </a:rPr>
              <a:t> 1060</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1800" b="0" i="0" u="none" strike="noStrike" kern="1200" dirty="0">
                <a:solidFill>
                  <a:srgbClr val="FFFFFF"/>
                </a:solidFill>
                <a:effectLst/>
                <a:latin typeface="Arial" panose="020B0604020202020204" pitchFamily="34" charset="0"/>
              </a:rPr>
              <a:t>Agfa Aqueous CMYK</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1800" b="0" i="0" u="none" strike="noStrike" kern="1200" dirty="0">
                <a:solidFill>
                  <a:srgbClr val="FFFFFF"/>
                </a:solidFill>
                <a:effectLst/>
                <a:latin typeface="Arial" panose="020B0604020202020204" pitchFamily="34" charset="0"/>
              </a:rPr>
              <a:t>Primer</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1800" b="0" i="0" u="none" strike="noStrike" kern="1200" dirty="0">
                <a:solidFill>
                  <a:srgbClr val="FFFFFF"/>
                </a:solidFill>
                <a:effectLst/>
                <a:latin typeface="Arial" panose="020B0604020202020204" pitchFamily="34" charset="0"/>
              </a:rPr>
              <a:t>Jettable Varnish – 2 banks. Aqueous. For now mostly to protect. Other options possible</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1800" b="0" i="0" u="none" strike="noStrike" kern="1200" dirty="0">
                <a:solidFill>
                  <a:srgbClr val="FFFFFF"/>
                </a:solidFill>
                <a:effectLst/>
                <a:latin typeface="Arial" panose="020B0604020202020204" pitchFamily="34" charset="0"/>
              </a:rPr>
              <a:t>150 m/min at 800 x 1200 dpi – 11,000 sheets/hour</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1800" b="0" i="0" u="none" strike="noStrike" kern="1200" dirty="0">
                <a:solidFill>
                  <a:srgbClr val="FFFFFF"/>
                </a:solidFill>
                <a:effectLst/>
                <a:latin typeface="Arial" panose="020B0604020202020204" pitchFamily="34" charset="0"/>
              </a:rPr>
              <a:t>120 m/min at 1200 x 1200 dpi</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1800" b="0" i="0" u="none" strike="noStrike" kern="1200" dirty="0">
                <a:solidFill>
                  <a:srgbClr val="FFFFFF"/>
                </a:solidFill>
                <a:effectLst/>
                <a:latin typeface="Arial" panose="020B0604020202020204" pitchFamily="34" charset="0"/>
              </a:rPr>
              <a:t>1060 mm  </a:t>
            </a:r>
          </a:p>
          <a:p>
            <a:pPr marL="0" marR="0" algn="l" rtl="0" eaLnBrk="1" fontAlgn="t" latinLnBrk="0" hangingPunct="1">
              <a:lnSpc>
                <a:spcPct val="107000"/>
              </a:lnSpc>
              <a:spcBef>
                <a:spcPts val="0"/>
              </a:spcBef>
              <a:spcAft>
                <a:spcPts val="0"/>
              </a:spcAft>
            </a:pPr>
            <a:r>
              <a:rPr lang="en-GB" sz="1800" b="0" i="0" u="none" strike="noStrike" kern="1200" dirty="0">
                <a:solidFill>
                  <a:srgbClr val="FFFFFF"/>
                </a:solidFill>
                <a:effectLst/>
                <a:latin typeface="Arial" panose="020B0604020202020204" pitchFamily="34" charset="0"/>
              </a:rPr>
              <a:t>0,2 to 2 mm substrate thickness – distance of heads adjustable</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1800" b="0" i="0" u="none" strike="noStrike" kern="1200" dirty="0" err="1">
                <a:solidFill>
                  <a:srgbClr val="FFFFFF"/>
                </a:solidFill>
                <a:effectLst/>
                <a:latin typeface="Arial" panose="020B0604020202020204" pitchFamily="34" charset="0"/>
              </a:rPr>
              <a:t>Microflute</a:t>
            </a:r>
            <a:r>
              <a:rPr lang="en-GB" sz="1800" b="0" i="0" u="none" strike="noStrike" kern="1200" dirty="0">
                <a:solidFill>
                  <a:srgbClr val="FFFFFF"/>
                </a:solidFill>
                <a:effectLst/>
                <a:latin typeface="Arial" panose="020B0604020202020204" pitchFamily="34" charset="0"/>
              </a:rPr>
              <a:t> E &amp; F only</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GB" sz="1800" b="0" i="0" u="none" strike="noStrike" kern="1200" dirty="0">
                <a:solidFill>
                  <a:srgbClr val="FFFFFF"/>
                </a:solidFill>
                <a:effectLst/>
                <a:latin typeface="Arial" panose="020B0604020202020204" pitchFamily="34" charset="0"/>
              </a:rPr>
              <a:t> </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17</a:t>
            </a:fld>
            <a:endParaRPr lang="en-US" dirty="0"/>
          </a:p>
        </p:txBody>
      </p:sp>
    </p:spTree>
    <p:extLst>
      <p:ext uri="{BB962C8B-B14F-4D97-AF65-F5344CB8AC3E}">
        <p14:creationId xmlns:p14="http://schemas.microsoft.com/office/powerpoint/2010/main" val="2937102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Ralf</a:t>
            </a:r>
          </a:p>
          <a:p>
            <a:endParaRPr lang="en-US" dirty="0"/>
          </a:p>
          <a:p>
            <a:r>
              <a:rPr lang="en-US" dirty="0"/>
              <a:t>Mixed-use presses – all B2</a:t>
            </a:r>
          </a:p>
          <a:p>
            <a:r>
              <a:rPr lang="en-US" dirty="0"/>
              <a:t>Mainly targeted at commercial with an eye on packaging -&gt; light carton suitable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Not for heavy duty users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https://</a:t>
            </a:r>
            <a:r>
              <a:rPr lang="en-US" dirty="0" err="1"/>
              <a:t>inkjetinsight.com</a:t>
            </a:r>
            <a:r>
              <a:rPr lang="en-US" dirty="0"/>
              <a:t>/inkjet-knowledge-base/inkjet-</a:t>
            </a:r>
            <a:r>
              <a:rPr lang="en-US" dirty="0" err="1"/>
              <a:t>verpackung</a:t>
            </a:r>
            <a:r>
              <a:rPr lang="en-US" dirty="0"/>
              <a:t>-inkjet-packaging-the-</a:t>
            </a:r>
            <a:r>
              <a:rPr lang="en-US" dirty="0" err="1"/>
              <a:t>german</a:t>
            </a:r>
            <a:r>
              <a:rPr lang="en-US" dirty="0"/>
              <a:t>-way/</a:t>
            </a:r>
          </a:p>
          <a:p>
            <a:endParaRPr lang="en-US" dirty="0"/>
          </a:p>
          <a:p>
            <a:r>
              <a:rPr lang="en-US" dirty="0"/>
              <a:t>Economies of scale. Fujifilm with </a:t>
            </a:r>
            <a:r>
              <a:rPr lang="en-GB" b="0" i="0" dirty="0">
                <a:solidFill>
                  <a:srgbClr val="000000"/>
                </a:solidFill>
                <a:effectLst/>
                <a:latin typeface="Clarimo UD PE Light"/>
              </a:rPr>
              <a:t> 50 new Jet Press installations globally in FY 2021-22 – now likely more than </a:t>
            </a:r>
            <a:r>
              <a:rPr lang="en-US" dirty="0"/>
              <a:t>300 </a:t>
            </a:r>
            <a:r>
              <a:rPr lang="en-US" dirty="0" err="1"/>
              <a:t>JetPress</a:t>
            </a:r>
            <a:r>
              <a:rPr lang="en-US" dirty="0"/>
              <a:t> in field. Leading to soaring </a:t>
            </a:r>
            <a:r>
              <a:rPr lang="en-GB" b="0" i="0" dirty="0">
                <a:solidFill>
                  <a:srgbClr val="000000"/>
                </a:solidFill>
                <a:effectLst/>
                <a:latin typeface="Clarimo UD PE Light"/>
              </a:rPr>
              <a:t>Jet Press ink sales, up in Europe by 140%</a:t>
            </a:r>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18</a:t>
            </a:fld>
            <a:endParaRPr lang="en-US" dirty="0"/>
          </a:p>
        </p:txBody>
      </p:sp>
    </p:spTree>
    <p:extLst>
      <p:ext uri="{BB962C8B-B14F-4D97-AF65-F5344CB8AC3E}">
        <p14:creationId xmlns:p14="http://schemas.microsoft.com/office/powerpoint/2010/main" val="3553757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endParaRPr lang="en-US" dirty="0"/>
          </a:p>
          <a:p>
            <a:r>
              <a:rPr lang="en-US" dirty="0"/>
              <a:t>Mary</a:t>
            </a:r>
          </a:p>
          <a:p>
            <a:endParaRPr lang="en-US" dirty="0"/>
          </a:p>
          <a:p>
            <a:r>
              <a:rPr lang="en-US" dirty="0"/>
              <a:t>Note: handling reduced plastic waste</a:t>
            </a:r>
          </a:p>
          <a:p>
            <a:endParaRPr lang="en-US" dirty="0"/>
          </a:p>
          <a:p>
            <a:r>
              <a:rPr lang="en-US" dirty="0"/>
              <a:t>Food safe: UV failed outside of Japan. All are aqueous now</a:t>
            </a:r>
          </a:p>
        </p:txBody>
      </p:sp>
      <p:sp>
        <p:nvSpPr>
          <p:cNvPr id="4" name="Slide Number Placeholder 3"/>
          <p:cNvSpPr>
            <a:spLocks noGrp="1"/>
          </p:cNvSpPr>
          <p:nvPr>
            <p:ph type="sldNum" sz="quarter" idx="5"/>
          </p:nvPr>
        </p:nvSpPr>
        <p:spPr/>
        <p:txBody>
          <a:bodyPr/>
          <a:lstStyle/>
          <a:p>
            <a:fld id="{14390918-D121-E64F-A459-C3E5964A4A6D}" type="slidenum">
              <a:rPr lang="en-US" smtClean="0"/>
              <a:pPr/>
              <a:t>19</a:t>
            </a:fld>
            <a:endParaRPr lang="en-US" dirty="0"/>
          </a:p>
        </p:txBody>
      </p:sp>
    </p:spTree>
    <p:extLst>
      <p:ext uri="{BB962C8B-B14F-4D97-AF65-F5344CB8AC3E}">
        <p14:creationId xmlns:p14="http://schemas.microsoft.com/office/powerpoint/2010/main" val="240476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5584825" cy="3141663"/>
          </a:xfrm>
        </p:spPr>
      </p:sp>
      <p:sp>
        <p:nvSpPr>
          <p:cNvPr id="3" name="Notes Placeholder 2"/>
          <p:cNvSpPr>
            <a:spLocks noGrp="1"/>
          </p:cNvSpPr>
          <p:nvPr>
            <p:ph type="body" idx="1"/>
          </p:nvPr>
        </p:nvSpPr>
        <p:spPr/>
        <p:txBody>
          <a:bodyPr/>
          <a:lstStyle/>
          <a:p>
            <a:r>
              <a:rPr lang="en-US" dirty="0"/>
              <a:t>Housekeeping - Q&amp;A not chat</a:t>
            </a:r>
          </a:p>
          <a:p>
            <a:endParaRPr lang="en-US" dirty="0"/>
          </a:p>
          <a:p>
            <a:r>
              <a:rPr lang="en-US" dirty="0"/>
              <a:t>Introduction to Ralf and Mary</a:t>
            </a:r>
          </a:p>
          <a:p>
            <a:endParaRPr lang="en-US" dirty="0"/>
          </a:p>
          <a:p>
            <a:r>
              <a:rPr lang="en-US" dirty="0"/>
              <a:t>Let’s talk about inkjet and packaging - there’s a lot!</a:t>
            </a:r>
          </a:p>
          <a:p>
            <a:endParaRPr lang="en-US" dirty="0"/>
          </a:p>
          <a:p>
            <a:r>
              <a:rPr lang="en-US" dirty="0"/>
              <a:t>Also companion shopping guides with more press coverage on the II knowledgebase</a:t>
            </a:r>
          </a:p>
          <a:p>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2</a:t>
            </a:fld>
            <a:endParaRPr lang="en-US" dirty="0"/>
          </a:p>
        </p:txBody>
      </p:sp>
    </p:spTree>
    <p:extLst>
      <p:ext uri="{BB962C8B-B14F-4D97-AF65-F5344CB8AC3E}">
        <p14:creationId xmlns:p14="http://schemas.microsoft.com/office/powerpoint/2010/main" val="768676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Ralf</a:t>
            </a:r>
          </a:p>
          <a:p>
            <a:endParaRPr lang="en-US" dirty="0"/>
          </a:p>
          <a:p>
            <a:r>
              <a:rPr lang="en-US" dirty="0"/>
              <a:t>Recap existing presses, latest developments and introducing market tiers</a:t>
            </a:r>
          </a:p>
        </p:txBody>
      </p:sp>
      <p:sp>
        <p:nvSpPr>
          <p:cNvPr id="4" name="Slide Number Placeholder 3"/>
          <p:cNvSpPr>
            <a:spLocks noGrp="1"/>
          </p:cNvSpPr>
          <p:nvPr>
            <p:ph type="sldNum" sz="quarter" idx="5"/>
          </p:nvPr>
        </p:nvSpPr>
        <p:spPr/>
        <p:txBody>
          <a:bodyPr/>
          <a:lstStyle/>
          <a:p>
            <a:fld id="{14390918-D121-E64F-A459-C3E5964A4A6D}" type="slidenum">
              <a:rPr lang="en-US" smtClean="0"/>
              <a:pPr/>
              <a:t>20</a:t>
            </a:fld>
            <a:endParaRPr lang="en-US" dirty="0"/>
          </a:p>
        </p:txBody>
      </p:sp>
    </p:spTree>
    <p:extLst>
      <p:ext uri="{BB962C8B-B14F-4D97-AF65-F5344CB8AC3E}">
        <p14:creationId xmlns:p14="http://schemas.microsoft.com/office/powerpoint/2010/main" val="3710199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b="1" dirty="0"/>
              <a:t>Ralf -  </a:t>
            </a:r>
            <a:endParaRPr lang="en-US" dirty="0"/>
          </a:p>
          <a:p>
            <a:r>
              <a:rPr lang="en-US" dirty="0"/>
              <a:t>Non stop unwind + rewind</a:t>
            </a:r>
          </a:p>
          <a:p>
            <a:r>
              <a:rPr lang="en-US" dirty="0"/>
              <a:t>4 </a:t>
            </a:r>
            <a:r>
              <a:rPr lang="en-US" dirty="0" err="1"/>
              <a:t>flexo</a:t>
            </a:r>
            <a:r>
              <a:rPr lang="en-US" dirty="0"/>
              <a:t> stations (2 before+2 + after)</a:t>
            </a:r>
          </a:p>
          <a:p>
            <a:r>
              <a:rPr lang="en-US" dirty="0"/>
              <a:t>ION CMYK</a:t>
            </a:r>
          </a:p>
          <a:p>
            <a:r>
              <a:rPr lang="en-US" dirty="0" err="1"/>
              <a:t>Turnbar</a:t>
            </a:r>
            <a:r>
              <a:rPr lang="en-US" dirty="0"/>
              <a:t> + 2 </a:t>
            </a:r>
            <a:r>
              <a:rPr lang="en-US" dirty="0" err="1"/>
              <a:t>flexo</a:t>
            </a:r>
            <a:endParaRPr lang="en-US" dirty="0"/>
          </a:p>
          <a:p>
            <a:r>
              <a:rPr lang="en-US" dirty="0"/>
              <a:t>In-Line Lamination</a:t>
            </a:r>
          </a:p>
          <a:p>
            <a:r>
              <a:rPr lang="en-US" dirty="0"/>
              <a:t>Defect detection </a:t>
            </a:r>
          </a:p>
          <a:p>
            <a:endParaRPr lang="en-US" dirty="0"/>
          </a:p>
          <a:p>
            <a:r>
              <a:rPr lang="en-US" dirty="0"/>
              <a:t>4C process Memjet printheads</a:t>
            </a:r>
          </a:p>
          <a:p>
            <a:r>
              <a:rPr lang="en-US" dirty="0"/>
              <a:t>Can also do folding carton</a:t>
            </a:r>
          </a:p>
          <a:p>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21</a:t>
            </a:fld>
            <a:endParaRPr lang="en-US" dirty="0"/>
          </a:p>
        </p:txBody>
      </p:sp>
    </p:spTree>
    <p:extLst>
      <p:ext uri="{BB962C8B-B14F-4D97-AF65-F5344CB8AC3E}">
        <p14:creationId xmlns:p14="http://schemas.microsoft.com/office/powerpoint/2010/main" val="3618312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Ralf</a:t>
            </a:r>
          </a:p>
          <a:p>
            <a:endParaRPr lang="en-US" dirty="0"/>
          </a:p>
          <a:p>
            <a:r>
              <a:rPr lang="en-US" dirty="0"/>
              <a:t>Again big opportunities, but not that easy to address</a:t>
            </a:r>
          </a:p>
        </p:txBody>
      </p:sp>
      <p:sp>
        <p:nvSpPr>
          <p:cNvPr id="4" name="Slide Number Placeholder 3"/>
          <p:cNvSpPr>
            <a:spLocks noGrp="1"/>
          </p:cNvSpPr>
          <p:nvPr>
            <p:ph type="sldNum" sz="quarter" idx="5"/>
          </p:nvPr>
        </p:nvSpPr>
        <p:spPr/>
        <p:txBody>
          <a:bodyPr/>
          <a:lstStyle/>
          <a:p>
            <a:fld id="{14390918-D121-E64F-A459-C3E5964A4A6D}" type="slidenum">
              <a:rPr lang="en-US" smtClean="0"/>
              <a:pPr/>
              <a:t>22</a:t>
            </a:fld>
            <a:endParaRPr lang="en-US" dirty="0"/>
          </a:p>
        </p:txBody>
      </p:sp>
    </p:spTree>
    <p:extLst>
      <p:ext uri="{BB962C8B-B14F-4D97-AF65-F5344CB8AC3E}">
        <p14:creationId xmlns:p14="http://schemas.microsoft.com/office/powerpoint/2010/main" val="2079728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3935412" cy="2214563"/>
          </a:xfrm>
        </p:spPr>
      </p:sp>
      <p:sp>
        <p:nvSpPr>
          <p:cNvPr id="3" name="Notes Placeholder 2"/>
          <p:cNvSpPr>
            <a:spLocks noGrp="1"/>
          </p:cNvSpPr>
          <p:nvPr>
            <p:ph type="body" idx="1"/>
          </p:nvPr>
        </p:nvSpPr>
        <p:spPr/>
        <p:txBody>
          <a:bodyPr/>
          <a:lstStyle/>
          <a:p>
            <a:r>
              <a:rPr lang="en-US" dirty="0"/>
              <a:t>Elizabeth</a:t>
            </a:r>
          </a:p>
        </p:txBody>
      </p:sp>
      <p:sp>
        <p:nvSpPr>
          <p:cNvPr id="4" name="Slide Number Placeholder 3"/>
          <p:cNvSpPr>
            <a:spLocks noGrp="1"/>
          </p:cNvSpPr>
          <p:nvPr>
            <p:ph type="sldNum" sz="quarter" idx="5"/>
          </p:nvPr>
        </p:nvSpPr>
        <p:spPr/>
        <p:txBody>
          <a:bodyPr/>
          <a:lstStyle/>
          <a:p>
            <a:fld id="{14390918-D121-E64F-A459-C3E5964A4A6D}" type="slidenum">
              <a:rPr lang="en-US" smtClean="0"/>
              <a:pPr/>
              <a:t>23</a:t>
            </a:fld>
            <a:endParaRPr lang="en-US" dirty="0"/>
          </a:p>
        </p:txBody>
      </p:sp>
    </p:spTree>
    <p:extLst>
      <p:ext uri="{BB962C8B-B14F-4D97-AF65-F5344CB8AC3E}">
        <p14:creationId xmlns:p14="http://schemas.microsoft.com/office/powerpoint/2010/main" val="3994324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14390918-D121-E64F-A459-C3E5964A4A6D}" type="slidenum">
              <a:rPr lang="en-US" smtClean="0"/>
              <a:pPr/>
              <a:t>24</a:t>
            </a:fld>
            <a:endParaRPr lang="en-US" dirty="0"/>
          </a:p>
        </p:txBody>
      </p:sp>
    </p:spTree>
    <p:extLst>
      <p:ext uri="{BB962C8B-B14F-4D97-AF65-F5344CB8AC3E}">
        <p14:creationId xmlns:p14="http://schemas.microsoft.com/office/powerpoint/2010/main" val="4284686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3935412" cy="2214563"/>
          </a:xfrm>
        </p:spPr>
      </p:sp>
      <p:sp>
        <p:nvSpPr>
          <p:cNvPr id="3" name="Notes Placeholder 2"/>
          <p:cNvSpPr>
            <a:spLocks noGrp="1"/>
          </p:cNvSpPr>
          <p:nvPr>
            <p:ph type="body" idx="1"/>
          </p:nvPr>
        </p:nvSpPr>
        <p:spPr/>
        <p:txBody>
          <a:bodyPr/>
          <a:lstStyle/>
          <a:p>
            <a:r>
              <a:rPr lang="en-US" dirty="0"/>
              <a:t>Ralf</a:t>
            </a:r>
          </a:p>
        </p:txBody>
      </p:sp>
      <p:sp>
        <p:nvSpPr>
          <p:cNvPr id="4" name="Slide Number Placeholder 3"/>
          <p:cNvSpPr>
            <a:spLocks noGrp="1"/>
          </p:cNvSpPr>
          <p:nvPr>
            <p:ph type="sldNum" sz="quarter" idx="5"/>
          </p:nvPr>
        </p:nvSpPr>
        <p:spPr/>
        <p:txBody>
          <a:bodyPr/>
          <a:lstStyle/>
          <a:p>
            <a:fld id="{14390918-D121-E64F-A459-C3E5964A4A6D}" type="slidenum">
              <a:rPr lang="en-US" smtClean="0"/>
              <a:pPr/>
              <a:t>25</a:t>
            </a:fld>
            <a:endParaRPr lang="en-US" dirty="0"/>
          </a:p>
        </p:txBody>
      </p:sp>
    </p:spTree>
    <p:extLst>
      <p:ext uri="{BB962C8B-B14F-4D97-AF65-F5344CB8AC3E}">
        <p14:creationId xmlns:p14="http://schemas.microsoft.com/office/powerpoint/2010/main" val="219604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Which are the most cost sensitive markets?</a:t>
            </a:r>
          </a:p>
          <a:p>
            <a:r>
              <a:rPr lang="en-US" dirty="0"/>
              <a:t>What the remaining technical barriers to expand in low adoption markets?</a:t>
            </a:r>
          </a:p>
          <a:p>
            <a:r>
              <a:rPr lang="en-US" dirty="0"/>
              <a:t>Are there (motivated) barriers to inkjet adoption in certain segments?</a:t>
            </a:r>
          </a:p>
          <a:p>
            <a:r>
              <a:rPr lang="en-US" dirty="0"/>
              <a:t>What changes in finishing are impacting </a:t>
            </a:r>
          </a:p>
          <a:p>
            <a:r>
              <a:rPr lang="en-US" dirty="0"/>
              <a:t>What are some of the challenge with designing for digital production surfaces</a:t>
            </a:r>
          </a:p>
          <a:p>
            <a:endParaRPr lang="en-US" dirty="0"/>
          </a:p>
          <a:p>
            <a:r>
              <a:rPr lang="en-US" dirty="0"/>
              <a:t>Mention Package genie -</a:t>
            </a:r>
          </a:p>
          <a:p>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26</a:t>
            </a:fld>
            <a:endParaRPr lang="en-US" dirty="0"/>
          </a:p>
        </p:txBody>
      </p:sp>
    </p:spTree>
    <p:extLst>
      <p:ext uri="{BB962C8B-B14F-4D97-AF65-F5344CB8AC3E}">
        <p14:creationId xmlns:p14="http://schemas.microsoft.com/office/powerpoint/2010/main" val="603750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5584825" cy="3141663"/>
          </a:xfrm>
        </p:spPr>
      </p:sp>
      <p:sp>
        <p:nvSpPr>
          <p:cNvPr id="3" name="Notes Placeholder 2"/>
          <p:cNvSpPr>
            <a:spLocks noGrp="1"/>
          </p:cNvSpPr>
          <p:nvPr>
            <p:ph type="body" idx="1"/>
          </p:nvPr>
        </p:nvSpPr>
        <p:spPr/>
        <p:txBody>
          <a:bodyPr/>
          <a:lstStyle/>
          <a:p>
            <a:r>
              <a:rPr lang="en-US" sz="1800" b="1" i="0" dirty="0">
                <a:effectLst/>
                <a:latin typeface="Arial" panose="020B0604020202020204" pitchFamily="34" charset="0"/>
              </a:rPr>
              <a:t>Spring Inkjet Update - drupa planning</a:t>
            </a:r>
            <a:br>
              <a:rPr lang="en-US" sz="1800" i="0" dirty="0">
                <a:effectLst/>
                <a:latin typeface="Arial" panose="020B0604020202020204" pitchFamily="34" charset="0"/>
              </a:rPr>
            </a:br>
            <a:r>
              <a:rPr lang="en-US" sz="1800" i="0" dirty="0">
                <a:effectLst/>
                <a:latin typeface="Arial" panose="020B0604020202020204" pitchFamily="34" charset="0"/>
              </a:rPr>
              <a:t>A look at 2024 Spring announcements and what inkjet technology to see at drupa 2024</a:t>
            </a:r>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27</a:t>
            </a:fld>
            <a:endParaRPr lang="en-US" dirty="0"/>
          </a:p>
        </p:txBody>
      </p:sp>
    </p:spTree>
    <p:extLst>
      <p:ext uri="{BB962C8B-B14F-4D97-AF65-F5344CB8AC3E}">
        <p14:creationId xmlns:p14="http://schemas.microsoft.com/office/powerpoint/2010/main" val="3390718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5584825" cy="31416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C812CB-1E7F-4779-8D38-DE7D82DFD6AF}" type="slidenum">
              <a:rPr lang="en-US" smtClean="0"/>
              <a:t>28</a:t>
            </a:fld>
            <a:endParaRPr lang="en-US"/>
          </a:p>
        </p:txBody>
      </p:sp>
    </p:spTree>
    <p:extLst>
      <p:ext uri="{BB962C8B-B14F-4D97-AF65-F5344CB8AC3E}">
        <p14:creationId xmlns:p14="http://schemas.microsoft.com/office/powerpoint/2010/main" val="88256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b="1" dirty="0"/>
              <a:t>Elizabeth </a:t>
            </a:r>
          </a:p>
          <a:p>
            <a:r>
              <a:rPr lang="en-US" sz="1050" b="0" dirty="0"/>
              <a:t>Several interwoven trends are  driving changes to materials, processes and package design</a:t>
            </a:r>
          </a:p>
          <a:p>
            <a:endParaRPr lang="en-US" sz="1050" b="1" dirty="0"/>
          </a:p>
          <a:p>
            <a:r>
              <a:rPr lang="en-US" sz="1050" b="1" dirty="0"/>
              <a:t>Expanding e-commerce requires rethink</a:t>
            </a:r>
          </a:p>
          <a:p>
            <a:r>
              <a:rPr lang="en-US" sz="1050" b="1" dirty="0"/>
              <a:t>So much more is purchased online</a:t>
            </a:r>
          </a:p>
          <a:p>
            <a:r>
              <a:rPr lang="en-US" sz="1050" b="1" dirty="0"/>
              <a:t>Balance the </a:t>
            </a:r>
            <a:r>
              <a:rPr lang="en-US" sz="1050" b="0" dirty="0"/>
              <a:t>“unboxing experience” (quality, color, branding, personalization) with showing eco-consciousness</a:t>
            </a:r>
          </a:p>
          <a:p>
            <a:pPr marL="171450" indent="-171450">
              <a:buFont typeface="Arial" panose="020B0604020202020204" pitchFamily="34" charset="0"/>
              <a:buChar char="•"/>
            </a:pPr>
            <a:r>
              <a:rPr lang="en-US" sz="1050" b="0" dirty="0"/>
              <a:t>Reducing shipping costs and eliminate excess packaging</a:t>
            </a:r>
          </a:p>
          <a:p>
            <a:pPr marL="171450" indent="-171450">
              <a:buFont typeface="Arial" panose="020B0604020202020204" pitchFamily="34" charset="0"/>
              <a:buChar char="•"/>
            </a:pPr>
            <a:r>
              <a:rPr lang="en-US" sz="1050" b="0" dirty="0"/>
              <a:t>But also design durably to manage returns and/or reuse - packaging design/materials  </a:t>
            </a:r>
          </a:p>
          <a:p>
            <a:endParaRPr lang="en-US" sz="1050" b="1" dirty="0"/>
          </a:p>
          <a:p>
            <a:r>
              <a:rPr lang="en-US" sz="1050" b="1" dirty="0"/>
              <a:t>Sustainability</a:t>
            </a:r>
          </a:p>
          <a:p>
            <a:r>
              <a:rPr lang="en-US" sz="1050" dirty="0"/>
              <a:t>Environmentally friendly materials and processes</a:t>
            </a:r>
          </a:p>
          <a:p>
            <a:r>
              <a:rPr lang="en-US" sz="1050" dirty="0"/>
              <a:t>Materials that are thinner, reusable, recyclable or all three</a:t>
            </a:r>
          </a:p>
          <a:p>
            <a:r>
              <a:rPr lang="en-US" sz="1050" dirty="0"/>
              <a:t>Design Fit-to-product packaging and eliminate fillers</a:t>
            </a:r>
          </a:p>
          <a:p>
            <a:r>
              <a:rPr lang="en-US" sz="1050" dirty="0"/>
              <a:t>Print Direct to product - eliminating wraps and labels</a:t>
            </a:r>
          </a:p>
          <a:p>
            <a:r>
              <a:rPr lang="en-US" sz="1050" dirty="0"/>
              <a:t>Develop Awareness/tracking of complete supply chain for sustainability reporting</a:t>
            </a:r>
          </a:p>
          <a:p>
            <a:endParaRPr lang="en-US" sz="1050" dirty="0"/>
          </a:p>
          <a:p>
            <a:r>
              <a:rPr lang="en-US" sz="1050" b="1" dirty="0"/>
              <a:t>Seeking cost reduction/cost balancing</a:t>
            </a:r>
          </a:p>
          <a:p>
            <a:r>
              <a:rPr lang="en-US" sz="1050" dirty="0"/>
              <a:t>Sustainability requires investment in change</a:t>
            </a:r>
          </a:p>
          <a:p>
            <a:r>
              <a:rPr lang="en-US" sz="1050" dirty="0"/>
              <a:t>Seeking cost savings from less material</a:t>
            </a:r>
          </a:p>
          <a:p>
            <a:r>
              <a:rPr lang="en-US" sz="1050" dirty="0"/>
              <a:t>Lower shipping costs and Inventory optimization</a:t>
            </a:r>
          </a:p>
          <a:p>
            <a:endParaRPr lang="en-US" sz="1050" dirty="0"/>
          </a:p>
          <a:p>
            <a:r>
              <a:rPr lang="en-US" sz="1050" b="1" dirty="0"/>
              <a:t>Interactive Package Design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Enables simplified packaging design emphasizing form, function, cost, sustainability goals</a:t>
            </a:r>
          </a:p>
          <a:p>
            <a:r>
              <a:rPr lang="en-US" sz="1050" dirty="0"/>
              <a:t>Brings the ecommerce experience full circle - Extend the unboxing experience</a:t>
            </a:r>
          </a:p>
          <a:p>
            <a:r>
              <a:rPr lang="en-US" sz="1050" dirty="0"/>
              <a:t>Provides extended product information, demos and brand interactions in online or as AR experiences</a:t>
            </a:r>
          </a:p>
          <a:p>
            <a:endParaRPr lang="en-US" sz="1050" dirty="0"/>
          </a:p>
          <a:p>
            <a:r>
              <a:rPr lang="en-US" sz="1050" b="1" dirty="0"/>
              <a:t>Question: how to these trends force changes in the market and in press design?</a:t>
            </a:r>
          </a:p>
          <a:p>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3</a:t>
            </a:fld>
            <a:endParaRPr lang="en-US" dirty="0"/>
          </a:p>
        </p:txBody>
      </p:sp>
    </p:spTree>
    <p:extLst>
      <p:ext uri="{BB962C8B-B14F-4D97-AF65-F5344CB8AC3E}">
        <p14:creationId xmlns:p14="http://schemas.microsoft.com/office/powerpoint/2010/main" val="79834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Ralf</a:t>
            </a:r>
          </a:p>
          <a:p>
            <a:r>
              <a:rPr lang="en-US" dirty="0"/>
              <a:t>Packaging is affecting industries &amp; businesses far beyond the print industry</a:t>
            </a:r>
          </a:p>
          <a:p>
            <a:r>
              <a:rPr lang="en-US" dirty="0"/>
              <a:t>Requirements will be driven by stake-holders outside of print</a:t>
            </a:r>
          </a:p>
          <a:p>
            <a:endParaRPr lang="en-US" dirty="0"/>
          </a:p>
          <a:p>
            <a:r>
              <a:rPr lang="en-US" dirty="0"/>
              <a:t>EPR laws are found worldwide, particularly in Europe and Canada, but are relatively new (and expanding) in the United States</a:t>
            </a:r>
          </a:p>
          <a:p>
            <a:r>
              <a:rPr lang="en-US" dirty="0"/>
              <a:t> latest EPR laws have focused on packaging materials, paper and plastic products, and food service service ware</a:t>
            </a:r>
          </a:p>
          <a:p>
            <a:r>
              <a:rPr lang="en-US" dirty="0"/>
              <a:t>7 States already have extensive EPR laws</a:t>
            </a:r>
          </a:p>
          <a:p>
            <a:endParaRPr lang="en-US" dirty="0"/>
          </a:p>
          <a:p>
            <a:r>
              <a:rPr lang="en-US" dirty="0"/>
              <a:t>11 Additional states have proposed pending EPR laws. The proposed law in NY includes a ban on carbon black</a:t>
            </a:r>
          </a:p>
          <a:p>
            <a:r>
              <a:rPr lang="en-US" dirty="0"/>
              <a:t>https://</a:t>
            </a:r>
            <a:r>
              <a:rPr lang="en-US" dirty="0" err="1"/>
              <a:t>www.perkinscoie.com</a:t>
            </a:r>
            <a:r>
              <a:rPr lang="en-US" dirty="0"/>
              <a:t>/</a:t>
            </a:r>
            <a:r>
              <a:rPr lang="en-US" dirty="0" err="1"/>
              <a:t>en</a:t>
            </a:r>
            <a:r>
              <a:rPr lang="en-US" dirty="0"/>
              <a:t>/news-insights/extended-producer-responsibility-packaging-laws-in-the-united-states.html </a:t>
            </a:r>
          </a:p>
          <a:p>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4</a:t>
            </a:fld>
            <a:endParaRPr lang="en-US" dirty="0"/>
          </a:p>
        </p:txBody>
      </p:sp>
    </p:spTree>
    <p:extLst>
      <p:ext uri="{BB962C8B-B14F-4D97-AF65-F5344CB8AC3E}">
        <p14:creationId xmlns:p14="http://schemas.microsoft.com/office/powerpoint/2010/main" val="739720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endParaRPr lang="en-US" sz="900" dirty="0"/>
          </a:p>
          <a:p>
            <a:r>
              <a:rPr lang="en-US" sz="900" dirty="0"/>
              <a:t>Ralf</a:t>
            </a:r>
          </a:p>
          <a:p>
            <a:r>
              <a:rPr lang="en-US" sz="900" dirty="0"/>
              <a:t>Regulations are still in discussions</a:t>
            </a:r>
          </a:p>
          <a:p>
            <a:r>
              <a:rPr lang="en-US" sz="900" dirty="0"/>
              <a:t>Active lobbying by multiple industry groups – creating confusion</a:t>
            </a:r>
          </a:p>
          <a:p>
            <a:r>
              <a:rPr lang="en-US" sz="900" dirty="0"/>
              <a:t>   Sometimes end-effects can be counterintuitive of working in contrary directions</a:t>
            </a:r>
          </a:p>
          <a:p>
            <a:r>
              <a:rPr lang="en-US" sz="900" dirty="0"/>
              <a:t>   Need to prepare for the unknown</a:t>
            </a:r>
          </a:p>
          <a:p>
            <a:r>
              <a:rPr lang="en-US" sz="900" dirty="0"/>
              <a:t>All materials have their sustainability merit</a:t>
            </a:r>
          </a:p>
          <a:p>
            <a:endParaRPr lang="en-US" sz="900" dirty="0"/>
          </a:p>
          <a:p>
            <a:r>
              <a:rPr lang="en-US" sz="900" dirty="0"/>
              <a:t>Recycling rates &amp; processes become critical</a:t>
            </a:r>
          </a:p>
          <a:p>
            <a:r>
              <a:rPr lang="en-US" sz="900" dirty="0"/>
              <a:t>Move to monomaterials</a:t>
            </a:r>
          </a:p>
          <a:p>
            <a:r>
              <a:rPr lang="en-US" sz="900" dirty="0"/>
              <a:t>“Design for recycling and minimal impact”</a:t>
            </a:r>
          </a:p>
          <a:p>
            <a:endParaRPr lang="en-US" sz="900" dirty="0"/>
          </a:p>
          <a:p>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5</a:t>
            </a:fld>
            <a:endParaRPr lang="en-US" dirty="0"/>
          </a:p>
        </p:txBody>
      </p:sp>
    </p:spTree>
    <p:extLst>
      <p:ext uri="{BB962C8B-B14F-4D97-AF65-F5344CB8AC3E}">
        <p14:creationId xmlns:p14="http://schemas.microsoft.com/office/powerpoint/2010/main" val="227494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Elizabeth</a:t>
            </a:r>
          </a:p>
          <a:p>
            <a:endParaRPr lang="en-US" dirty="0"/>
          </a:p>
          <a:p>
            <a:r>
              <a:rPr lang="en-US" dirty="0"/>
              <a:t>Generally speaking - digital printing represents a tiny fraction of overall packaging production. </a:t>
            </a:r>
          </a:p>
          <a:p>
            <a:r>
              <a:rPr lang="en-US" dirty="0"/>
              <a:t>Growth of inkjet in these markets can be as simple as getting a small foothold as the overall market grows</a:t>
            </a:r>
          </a:p>
          <a:p>
            <a:r>
              <a:rPr lang="en-US" dirty="0"/>
              <a:t>But it has been difficult for inkjet to gain actual market share in many areas.</a:t>
            </a:r>
          </a:p>
          <a:p>
            <a:endParaRPr lang="en-US" dirty="0"/>
          </a:p>
          <a:p>
            <a:r>
              <a:rPr lang="en-US" dirty="0"/>
              <a:t>This packaging is notoriously difficult to estimate since there is a lot of cross over between segments and also</a:t>
            </a:r>
          </a:p>
          <a:p>
            <a:r>
              <a:rPr lang="en-US" dirty="0"/>
              <a:t>Because some types of presses are used for more than one thing.</a:t>
            </a:r>
          </a:p>
          <a:p>
            <a:endParaRPr lang="en-US" dirty="0"/>
          </a:p>
          <a:p>
            <a:r>
              <a:rPr lang="en-US" dirty="0"/>
              <a:t>Data from IT Strategies on the right tracks only revenue from presses dedicated to a particular application. Corrugated pre-print is not tracked.</a:t>
            </a:r>
          </a:p>
          <a:p>
            <a:endParaRPr lang="en-US" dirty="0"/>
          </a:p>
          <a:p>
            <a:r>
              <a:rPr lang="en-US" dirty="0"/>
              <a:t>Growth of each application  starts from different base - </a:t>
            </a:r>
          </a:p>
          <a:p>
            <a:r>
              <a:rPr lang="en-US" dirty="0"/>
              <a:t>Folding carton 70 million in 2022 </a:t>
            </a:r>
          </a:p>
          <a:p>
            <a:r>
              <a:rPr lang="en-US" dirty="0"/>
              <a:t>Flexible already at 187 million</a:t>
            </a:r>
          </a:p>
          <a:p>
            <a:r>
              <a:rPr lang="en-US" dirty="0"/>
              <a:t>Corrugated already at 138 million and </a:t>
            </a:r>
            <a:r>
              <a:rPr lang="en-US" b="1" dirty="0"/>
              <a:t>exceeding 400 m by 2028</a:t>
            </a:r>
          </a:p>
          <a:p>
            <a:endParaRPr lang="en-US" dirty="0"/>
          </a:p>
          <a:p>
            <a:r>
              <a:rPr lang="en-US" b="1" dirty="0"/>
              <a:t>Ralf anything else you want to say about market segments and growth?</a:t>
            </a:r>
          </a:p>
        </p:txBody>
      </p:sp>
      <p:sp>
        <p:nvSpPr>
          <p:cNvPr id="4" name="Slide Number Placeholder 3"/>
          <p:cNvSpPr>
            <a:spLocks noGrp="1"/>
          </p:cNvSpPr>
          <p:nvPr>
            <p:ph type="sldNum" sz="quarter" idx="5"/>
          </p:nvPr>
        </p:nvSpPr>
        <p:spPr/>
        <p:txBody>
          <a:bodyPr/>
          <a:lstStyle/>
          <a:p>
            <a:fld id="{14390918-D121-E64F-A459-C3E5964A4A6D}" type="slidenum">
              <a:rPr lang="en-US" smtClean="0"/>
              <a:pPr/>
              <a:t>6</a:t>
            </a:fld>
            <a:endParaRPr lang="en-US" dirty="0"/>
          </a:p>
        </p:txBody>
      </p:sp>
    </p:spTree>
    <p:extLst>
      <p:ext uri="{BB962C8B-B14F-4D97-AF65-F5344CB8AC3E}">
        <p14:creationId xmlns:p14="http://schemas.microsoft.com/office/powerpoint/2010/main" val="2506187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Mary</a:t>
            </a:r>
          </a:p>
          <a:p>
            <a:endParaRPr lang="en-US" dirty="0"/>
          </a:p>
          <a:p>
            <a:r>
              <a:rPr lang="en-US" dirty="0"/>
              <a:t>Post Print</a:t>
            </a:r>
          </a:p>
          <a:p>
            <a:pPr marL="114300" indent="-114300">
              <a:buFont typeface="Arial" panose="020B0604020202020204" pitchFamily="34" charset="0"/>
              <a:buChar char="•"/>
            </a:pPr>
            <a:r>
              <a:rPr lang="en-US" dirty="0"/>
              <a:t>	Uncoated -mottled, white top and bleached </a:t>
            </a:r>
          </a:p>
          <a:p>
            <a:pPr marL="114300" indent="-114300">
              <a:buFont typeface="Arial" panose="020B0604020202020204" pitchFamily="34" charset="0"/>
              <a:buChar char="•"/>
            </a:pPr>
            <a:r>
              <a:rPr lang="en-US" dirty="0"/>
              <a:t>	Coated liners – </a:t>
            </a:r>
            <a:r>
              <a:rPr lang="en-US" dirty="0" err="1"/>
              <a:t>Metsa’s</a:t>
            </a:r>
            <a:r>
              <a:rPr lang="en-US" dirty="0"/>
              <a:t> Kemi, </a:t>
            </a:r>
            <a:r>
              <a:rPr lang="en-US" dirty="0" err="1"/>
              <a:t>Billerud</a:t>
            </a:r>
            <a:endParaRPr lang="en-US" dirty="0"/>
          </a:p>
          <a:p>
            <a:r>
              <a:rPr lang="en-US" dirty="0"/>
              <a:t>Preprint</a:t>
            </a:r>
          </a:p>
          <a:p>
            <a:pPr marL="457189" indent="-457189">
              <a:buFont typeface="Arial" panose="020B0604020202020204" pitchFamily="34" charset="0"/>
              <a:buChar char="•"/>
            </a:pPr>
            <a:r>
              <a:rPr lang="en-US" dirty="0"/>
              <a:t>	Coated liners – </a:t>
            </a:r>
            <a:r>
              <a:rPr lang="en-US" dirty="0" err="1"/>
              <a:t>Metsa’s</a:t>
            </a:r>
            <a:r>
              <a:rPr lang="en-US" dirty="0"/>
              <a:t> Kemi, </a:t>
            </a:r>
            <a:r>
              <a:rPr lang="en-US" dirty="0" err="1"/>
              <a:t>Billerud</a:t>
            </a:r>
            <a:endParaRPr lang="en-US" dirty="0"/>
          </a:p>
          <a:p>
            <a:r>
              <a:rPr lang="en-US" dirty="0"/>
              <a:t>Flexible Packaging</a:t>
            </a:r>
          </a:p>
          <a:p>
            <a:r>
              <a:rPr lang="en-US" dirty="0"/>
              <a:t>	PE, PP, PET, Paper, PVA, Cellophane, Metalized Films, PVC</a:t>
            </a:r>
          </a:p>
          <a:p>
            <a:r>
              <a:rPr lang="en-US" dirty="0"/>
              <a:t>Dimensional Printing</a:t>
            </a:r>
          </a:p>
          <a:p>
            <a:pPr marL="457200" indent="-457200">
              <a:buFont typeface="Arial" panose="020B0604020202020204" pitchFamily="34" charset="0"/>
              <a:buChar char="•"/>
            </a:pPr>
            <a:r>
              <a:rPr lang="en-US" dirty="0"/>
              <a:t>Glass, plastics (many types) metal, aluminum, steel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buFont typeface="Arial" panose="020B0604020202020204" pitchFamily="34" charset="0"/>
              <a:buNone/>
            </a:pPr>
            <a:r>
              <a:rPr lang="en-US" dirty="0"/>
              <a:t>EG note: How does push for thinner materials in some areas and stronger/more reusable materials in other segments create compatibility challenges or changes in press designs?</a:t>
            </a:r>
          </a:p>
          <a:p>
            <a:endParaRPr lang="en-US" dirty="0"/>
          </a:p>
        </p:txBody>
      </p:sp>
      <p:sp>
        <p:nvSpPr>
          <p:cNvPr id="4" name="Slide Number Placeholder 3"/>
          <p:cNvSpPr>
            <a:spLocks noGrp="1"/>
          </p:cNvSpPr>
          <p:nvPr>
            <p:ph type="sldNum" sz="quarter" idx="5"/>
          </p:nvPr>
        </p:nvSpPr>
        <p:spPr/>
        <p:txBody>
          <a:bodyPr/>
          <a:lstStyle/>
          <a:p>
            <a:fld id="{14390918-D121-E64F-A459-C3E5964A4A6D}" type="slidenum">
              <a:rPr lang="en-US" smtClean="0"/>
              <a:pPr/>
              <a:t>7</a:t>
            </a:fld>
            <a:endParaRPr lang="en-US" dirty="0"/>
          </a:p>
        </p:txBody>
      </p:sp>
    </p:spTree>
    <p:extLst>
      <p:ext uri="{BB962C8B-B14F-4D97-AF65-F5344CB8AC3E}">
        <p14:creationId xmlns:p14="http://schemas.microsoft.com/office/powerpoint/2010/main" val="2941633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Mary</a:t>
            </a:r>
          </a:p>
          <a:p>
            <a:endParaRPr lang="en-US" dirty="0"/>
          </a:p>
          <a:p>
            <a:r>
              <a:rPr lang="en-US" dirty="0"/>
              <a:t>Overlap with display</a:t>
            </a:r>
          </a:p>
          <a:p>
            <a:r>
              <a:rPr lang="en-US" dirty="0"/>
              <a:t>Inspection systems</a:t>
            </a:r>
          </a:p>
          <a:p>
            <a:r>
              <a:rPr lang="en-US" dirty="0"/>
              <a:t>Warp detection</a:t>
            </a:r>
          </a:p>
          <a:p>
            <a:r>
              <a:rPr lang="en-US" dirty="0"/>
              <a:t>Automatic defect ejection</a:t>
            </a:r>
          </a:p>
        </p:txBody>
      </p:sp>
      <p:sp>
        <p:nvSpPr>
          <p:cNvPr id="4" name="Slide Number Placeholder 3"/>
          <p:cNvSpPr>
            <a:spLocks noGrp="1"/>
          </p:cNvSpPr>
          <p:nvPr>
            <p:ph type="sldNum" sz="quarter" idx="5"/>
          </p:nvPr>
        </p:nvSpPr>
        <p:spPr/>
        <p:txBody>
          <a:bodyPr/>
          <a:lstStyle/>
          <a:p>
            <a:fld id="{14390918-D121-E64F-A459-C3E5964A4A6D}" type="slidenum">
              <a:rPr lang="en-US" smtClean="0"/>
              <a:pPr/>
              <a:t>8</a:t>
            </a:fld>
            <a:endParaRPr lang="en-US" dirty="0"/>
          </a:p>
        </p:txBody>
      </p:sp>
    </p:spTree>
    <p:extLst>
      <p:ext uri="{BB962C8B-B14F-4D97-AF65-F5344CB8AC3E}">
        <p14:creationId xmlns:p14="http://schemas.microsoft.com/office/powerpoint/2010/main" val="3896438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3375"/>
            <a:ext cx="4240212" cy="2386013"/>
          </a:xfrm>
        </p:spPr>
      </p:sp>
      <p:sp>
        <p:nvSpPr>
          <p:cNvPr id="3" name="Notes Placeholder 2"/>
          <p:cNvSpPr>
            <a:spLocks noGrp="1"/>
          </p:cNvSpPr>
          <p:nvPr>
            <p:ph type="body" idx="1"/>
          </p:nvPr>
        </p:nvSpPr>
        <p:spPr/>
        <p:txBody>
          <a:bodyPr/>
          <a:lstStyle/>
          <a:p>
            <a:r>
              <a:rPr lang="en-US" dirty="0"/>
              <a:t>Elizabeth - call out the many OEMs and models before highlighting 3 after</a:t>
            </a:r>
          </a:p>
          <a:p>
            <a:endParaRPr lang="en-US" dirty="0"/>
          </a:p>
          <a:p>
            <a:r>
              <a:rPr lang="en-US" dirty="0"/>
              <a:t>There are many players in this market - some with multiple presses</a:t>
            </a:r>
          </a:p>
          <a:p>
            <a:r>
              <a:rPr lang="en-US" dirty="0"/>
              <a:t>Many also cross-over to sign &amp; display or can be configured for sign and display</a:t>
            </a:r>
          </a:p>
          <a:p>
            <a:endParaRPr lang="en-US" dirty="0"/>
          </a:p>
          <a:p>
            <a:r>
              <a:rPr lang="en-US" dirty="0"/>
              <a:t>Let’s look at a few presses showing the range of what is out there</a:t>
            </a:r>
          </a:p>
        </p:txBody>
      </p:sp>
      <p:sp>
        <p:nvSpPr>
          <p:cNvPr id="4" name="Slide Number Placeholder 3"/>
          <p:cNvSpPr>
            <a:spLocks noGrp="1"/>
          </p:cNvSpPr>
          <p:nvPr>
            <p:ph type="sldNum" sz="quarter" idx="5"/>
          </p:nvPr>
        </p:nvSpPr>
        <p:spPr/>
        <p:txBody>
          <a:bodyPr/>
          <a:lstStyle/>
          <a:p>
            <a:fld id="{14390918-D121-E64F-A459-C3E5964A4A6D}" type="slidenum">
              <a:rPr lang="en-US" smtClean="0"/>
              <a:pPr/>
              <a:t>9</a:t>
            </a:fld>
            <a:endParaRPr lang="en-US" dirty="0"/>
          </a:p>
        </p:txBody>
      </p:sp>
    </p:spTree>
    <p:extLst>
      <p:ext uri="{BB962C8B-B14F-4D97-AF65-F5344CB8AC3E}">
        <p14:creationId xmlns:p14="http://schemas.microsoft.com/office/powerpoint/2010/main" val="630487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_Opt_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E43C5E-1E20-40FD-AF94-D34B3B36DB4D}"/>
              </a:ext>
            </a:extLst>
          </p:cNvPr>
          <p:cNvSpPr/>
          <p:nvPr userDrawn="1"/>
        </p:nvSpPr>
        <p:spPr>
          <a:xfrm>
            <a:off x="372819" y="1728081"/>
            <a:ext cx="8398362" cy="1513259"/>
          </a:xfrm>
          <a:prstGeom prst="rect">
            <a:avLst/>
          </a:prstGeom>
          <a:solidFill>
            <a:srgbClr val="415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5C78A82-6E01-44D3-BD64-E66884F0CDF7}"/>
              </a:ext>
            </a:extLst>
          </p:cNvPr>
          <p:cNvSpPr>
            <a:spLocks noGrp="1"/>
          </p:cNvSpPr>
          <p:nvPr>
            <p:ph type="title" hasCustomPrompt="1"/>
          </p:nvPr>
        </p:nvSpPr>
        <p:spPr>
          <a:xfrm>
            <a:off x="1046381" y="2015847"/>
            <a:ext cx="7086600" cy="1025599"/>
          </a:xfrm>
          <a:prstGeom prst="rect">
            <a:avLst/>
          </a:prstGeom>
        </p:spPr>
        <p:txBody>
          <a:bodyPr lIns="0" tIns="0" rIns="0" bIns="0"/>
          <a:lstStyle>
            <a:lvl1pPr algn="ctr">
              <a:defRPr sz="2700">
                <a:solidFill>
                  <a:schemeClr val="bg1"/>
                </a:solidFill>
              </a:defRPr>
            </a:lvl1pPr>
          </a:lstStyle>
          <a:p>
            <a:r>
              <a:rPr lang="en-US" dirty="0"/>
              <a:t>Click to edit </a:t>
            </a:r>
            <a:br>
              <a:rPr lang="en-US" dirty="0"/>
            </a:br>
            <a:r>
              <a:rPr lang="en-US" dirty="0"/>
              <a:t>Master title style</a:t>
            </a:r>
          </a:p>
        </p:txBody>
      </p:sp>
      <p:sp>
        <p:nvSpPr>
          <p:cNvPr id="12" name="Rectangle 11">
            <a:extLst>
              <a:ext uri="{FF2B5EF4-FFF2-40B4-BE49-F238E27FC236}">
                <a16:creationId xmlns:a16="http://schemas.microsoft.com/office/drawing/2014/main" id="{47FAAB7C-58F6-4058-9D39-3D1A6A5FA61B}"/>
              </a:ext>
            </a:extLst>
          </p:cNvPr>
          <p:cNvSpPr/>
          <p:nvPr userDrawn="1"/>
        </p:nvSpPr>
        <p:spPr>
          <a:xfrm>
            <a:off x="8763000" y="209550"/>
            <a:ext cx="2286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395534" y="4781550"/>
            <a:ext cx="2804866" cy="307777"/>
          </a:xfrm>
          <a:prstGeom prst="rect">
            <a:avLst/>
          </a:prstGeom>
          <a:noFill/>
        </p:spPr>
        <p:txBody>
          <a:bodyPr wrap="square" rtlCol="0">
            <a:spAutoFit/>
          </a:bodyPr>
          <a:lstStyle/>
          <a:p>
            <a:r>
              <a:rPr lang="de-DE" sz="1400" b="1">
                <a:solidFill>
                  <a:prstClr val="black"/>
                </a:solidFill>
                <a:latin typeface="AbadiMT-CondensedExtraBold" charset="0"/>
              </a:rPr>
              <a:t>©</a:t>
            </a:r>
            <a:r>
              <a:rPr lang="en-US" sz="1400"/>
              <a:t> </a:t>
            </a:r>
            <a:r>
              <a:rPr lang="en-US" sz="1000"/>
              <a:t>Inkjet Insight LLC all rights reserved</a:t>
            </a:r>
          </a:p>
        </p:txBody>
      </p:sp>
      <p:pic>
        <p:nvPicPr>
          <p:cNvPr id="6" name="Picture 5">
            <a:extLst>
              <a:ext uri="{FF2B5EF4-FFF2-40B4-BE49-F238E27FC236}">
                <a16:creationId xmlns:a16="http://schemas.microsoft.com/office/drawing/2014/main" id="{C238D70F-84C4-6B4A-A229-AF801D2C42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4700" y="230819"/>
            <a:ext cx="2514600" cy="1157801"/>
          </a:xfrm>
          <a:prstGeom prst="rect">
            <a:avLst/>
          </a:prstGeom>
        </p:spPr>
      </p:pic>
    </p:spTree>
    <p:extLst>
      <p:ext uri="{BB962C8B-B14F-4D97-AF65-F5344CB8AC3E}">
        <p14:creationId xmlns:p14="http://schemas.microsoft.com/office/powerpoint/2010/main" val="293926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Slide_Blank">
    <p:spTree>
      <p:nvGrpSpPr>
        <p:cNvPr id="1" name=""/>
        <p:cNvGrpSpPr/>
        <p:nvPr/>
      </p:nvGrpSpPr>
      <p:grpSpPr>
        <a:xfrm>
          <a:off x="0" y="0"/>
          <a:ext cx="0" cy="0"/>
          <a:chOff x="0" y="0"/>
          <a:chExt cx="0" cy="0"/>
        </a:xfrm>
      </p:grpSpPr>
      <p:sp>
        <p:nvSpPr>
          <p:cNvPr id="6" name="Title 1"/>
          <p:cNvSpPr>
            <a:spLocks noGrp="1"/>
          </p:cNvSpPr>
          <p:nvPr>
            <p:ph type="title"/>
          </p:nvPr>
        </p:nvSpPr>
        <p:spPr>
          <a:xfrm>
            <a:off x="395717" y="348676"/>
            <a:ext cx="8368904" cy="918148"/>
          </a:xfrm>
          <a:prstGeom prst="rect">
            <a:avLst/>
          </a:prstGeom>
        </p:spPr>
        <p:txBody>
          <a:bodyPr lIns="0" rIns="0" anchor="t" anchorCtr="0"/>
          <a:lstStyle>
            <a:lvl1pPr>
              <a:defRPr lang="en-US" sz="2700" b="0" kern="1200" smtClean="0">
                <a:solidFill>
                  <a:schemeClr val="tx1"/>
                </a:solidFill>
                <a:latin typeface="+mj-lt"/>
                <a:ea typeface="+mj-ea"/>
                <a:cs typeface="+mj-cs"/>
              </a:defRPr>
            </a:lvl1pPr>
          </a:lstStyle>
          <a:p>
            <a:pPr marL="0" lvl="0" indent="0" algn="l" defTabSz="685800" rtl="0" eaLnBrk="1" latinLnBrk="0" hangingPunct="1">
              <a:lnSpc>
                <a:spcPct val="90000"/>
              </a:lnSpc>
              <a:spcBef>
                <a:spcPct val="0"/>
              </a:spcBef>
              <a:buClr>
                <a:schemeClr val="accent1"/>
              </a:buClr>
              <a:buFontTx/>
              <a:buNone/>
              <a:tabLst/>
            </a:pPr>
            <a:r>
              <a:rPr lang="en-US"/>
              <a:t>Click to edit Master title style</a:t>
            </a:r>
            <a:endParaRPr lang="en-US" dirty="0"/>
          </a:p>
        </p:txBody>
      </p:sp>
      <p:pic>
        <p:nvPicPr>
          <p:cNvPr id="5" name="Picture 4"/>
          <p:cNvPicPr>
            <a:picLocks noChangeAspect="1"/>
          </p:cNvPicPr>
          <p:nvPr userDrawn="1"/>
        </p:nvPicPr>
        <p:blipFill>
          <a:blip r:embed="rId2"/>
          <a:stretch>
            <a:fillRect/>
          </a:stretch>
        </p:blipFill>
        <p:spPr>
          <a:xfrm>
            <a:off x="411685" y="4721167"/>
            <a:ext cx="2026716" cy="188399"/>
          </a:xfrm>
          <a:prstGeom prst="rect">
            <a:avLst/>
          </a:prstGeom>
        </p:spPr>
      </p:pic>
      <p:sp>
        <p:nvSpPr>
          <p:cNvPr id="7" name="TextBox 6"/>
          <p:cNvSpPr txBox="1"/>
          <p:nvPr userDrawn="1"/>
        </p:nvSpPr>
        <p:spPr>
          <a:xfrm>
            <a:off x="362065" y="4912668"/>
            <a:ext cx="2804866" cy="230832"/>
          </a:xfrm>
          <a:prstGeom prst="rect">
            <a:avLst/>
          </a:prstGeom>
          <a:noFill/>
        </p:spPr>
        <p:txBody>
          <a:bodyPr wrap="square" rtlCol="0">
            <a:spAutoFit/>
          </a:bodyPr>
          <a:lstStyle/>
          <a:p>
            <a:r>
              <a:rPr lang="de-DE" sz="900" b="1">
                <a:solidFill>
                  <a:prstClr val="black"/>
                </a:solidFill>
                <a:latin typeface="AbadiMT-CondensedExtraBold" charset="0"/>
              </a:rPr>
              <a:t>©</a:t>
            </a:r>
            <a:r>
              <a:rPr lang="en-US" sz="900"/>
              <a:t> Inkjet Insight LLC all rights reserved</a:t>
            </a:r>
          </a:p>
        </p:txBody>
      </p:sp>
    </p:spTree>
    <p:extLst>
      <p:ext uri="{BB962C8B-B14F-4D97-AF65-F5344CB8AC3E}">
        <p14:creationId xmlns:p14="http://schemas.microsoft.com/office/powerpoint/2010/main" val="67980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Slide_Video">
    <p:spTree>
      <p:nvGrpSpPr>
        <p:cNvPr id="1" name=""/>
        <p:cNvGrpSpPr/>
        <p:nvPr/>
      </p:nvGrpSpPr>
      <p:grpSpPr>
        <a:xfrm>
          <a:off x="0" y="0"/>
          <a:ext cx="0" cy="0"/>
          <a:chOff x="0" y="0"/>
          <a:chExt cx="0" cy="0"/>
        </a:xfrm>
      </p:grpSpPr>
      <p:sp>
        <p:nvSpPr>
          <p:cNvPr id="2" name="Rectangle 1"/>
          <p:cNvSpPr/>
          <p:nvPr userDrawn="1"/>
        </p:nvSpPr>
        <p:spPr>
          <a:xfrm>
            <a:off x="388938" y="1266823"/>
            <a:ext cx="8391525" cy="2813051"/>
          </a:xfrm>
          <a:prstGeom prst="rect">
            <a:avLst/>
          </a:prstGeom>
          <a:solidFill>
            <a:srgbClr val="6DA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395717" y="348676"/>
            <a:ext cx="8368904" cy="918148"/>
          </a:xfrm>
          <a:prstGeom prst="rect">
            <a:avLst/>
          </a:prstGeom>
        </p:spPr>
        <p:txBody>
          <a:bodyPr lIns="0" rIns="0" anchor="t" anchorCtr="0"/>
          <a:lstStyle>
            <a:lvl1pPr>
              <a:defRPr lang="en-US" sz="2700" b="0" kern="1200" smtClean="0">
                <a:solidFill>
                  <a:schemeClr val="tx1"/>
                </a:solidFill>
                <a:latin typeface="+mj-lt"/>
                <a:ea typeface="+mj-ea"/>
                <a:cs typeface="+mj-cs"/>
              </a:defRPr>
            </a:lvl1pPr>
          </a:lstStyle>
          <a:p>
            <a:pPr marL="0" lvl="0" indent="0" algn="l" defTabSz="685800" rtl="0" eaLnBrk="1" latinLnBrk="0" hangingPunct="1">
              <a:lnSpc>
                <a:spcPct val="90000"/>
              </a:lnSpc>
              <a:spcBef>
                <a:spcPct val="0"/>
              </a:spcBef>
              <a:buClr>
                <a:schemeClr val="accent1"/>
              </a:buClr>
              <a:buFontTx/>
              <a:buNone/>
              <a:tabLst/>
            </a:pPr>
            <a:r>
              <a:rPr lang="en-US"/>
              <a:t>Click to edit Master title style</a:t>
            </a:r>
            <a:endParaRPr lang="en-US" dirty="0"/>
          </a:p>
        </p:txBody>
      </p:sp>
      <p:sp>
        <p:nvSpPr>
          <p:cNvPr id="7" name="Media Placeholder 2"/>
          <p:cNvSpPr>
            <a:spLocks noGrp="1"/>
          </p:cNvSpPr>
          <p:nvPr>
            <p:ph type="media" sz="quarter" idx="13" hasCustomPrompt="1"/>
          </p:nvPr>
        </p:nvSpPr>
        <p:spPr>
          <a:xfrm>
            <a:off x="1790561" y="1342996"/>
            <a:ext cx="5479566" cy="2660704"/>
          </a:xfrm>
          <a:prstGeom prst="rect">
            <a:avLst/>
          </a:prstGeom>
          <a:solidFill>
            <a:schemeClr val="bg1"/>
          </a:solidFill>
          <a:ln>
            <a:solidFill>
              <a:srgbClr val="6DAF3D"/>
            </a:solidFill>
          </a:ln>
        </p:spPr>
        <p:txBody>
          <a:bodyPr anchor="ctr"/>
          <a:lstStyle>
            <a:lvl1pPr marL="205979" indent="0">
              <a:buFontTx/>
              <a:buNone/>
              <a:tabLst/>
              <a:defRPr b="1">
                <a:solidFill>
                  <a:srgbClr val="6DAF3D"/>
                </a:solidFill>
              </a:defRPr>
            </a:lvl1pPr>
          </a:lstStyle>
          <a:p>
            <a:r>
              <a:rPr lang="en-US"/>
              <a:t>Click to Add Video</a:t>
            </a:r>
          </a:p>
        </p:txBody>
      </p:sp>
      <p:pic>
        <p:nvPicPr>
          <p:cNvPr id="9" name="Picture 8"/>
          <p:cNvPicPr>
            <a:picLocks noChangeAspect="1"/>
          </p:cNvPicPr>
          <p:nvPr userDrawn="1"/>
        </p:nvPicPr>
        <p:blipFill>
          <a:blip r:embed="rId2"/>
          <a:stretch>
            <a:fillRect/>
          </a:stretch>
        </p:blipFill>
        <p:spPr>
          <a:xfrm>
            <a:off x="411685" y="4721167"/>
            <a:ext cx="2026716" cy="188399"/>
          </a:xfrm>
          <a:prstGeom prst="rect">
            <a:avLst/>
          </a:prstGeom>
        </p:spPr>
      </p:pic>
      <p:sp>
        <p:nvSpPr>
          <p:cNvPr id="10" name="TextBox 9"/>
          <p:cNvSpPr txBox="1"/>
          <p:nvPr userDrawn="1"/>
        </p:nvSpPr>
        <p:spPr>
          <a:xfrm>
            <a:off x="362065" y="4912668"/>
            <a:ext cx="2804866" cy="230832"/>
          </a:xfrm>
          <a:prstGeom prst="rect">
            <a:avLst/>
          </a:prstGeom>
          <a:noFill/>
        </p:spPr>
        <p:txBody>
          <a:bodyPr wrap="square" rtlCol="0">
            <a:spAutoFit/>
          </a:bodyPr>
          <a:lstStyle/>
          <a:p>
            <a:r>
              <a:rPr lang="de-DE" sz="900" b="1">
                <a:solidFill>
                  <a:prstClr val="black"/>
                </a:solidFill>
                <a:latin typeface="AbadiMT-CondensedExtraBold" charset="0"/>
              </a:rPr>
              <a:t>©</a:t>
            </a:r>
            <a:r>
              <a:rPr lang="en-US" sz="900"/>
              <a:t> Inkjet Insight LLC all rights reserved</a:t>
            </a:r>
          </a:p>
        </p:txBody>
      </p:sp>
    </p:spTree>
    <p:extLst>
      <p:ext uri="{BB962C8B-B14F-4D97-AF65-F5344CB8AC3E}">
        <p14:creationId xmlns:p14="http://schemas.microsoft.com/office/powerpoint/2010/main" val="211241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Left_and_Content_Slide">
    <p:spTree>
      <p:nvGrpSpPr>
        <p:cNvPr id="1" name=""/>
        <p:cNvGrpSpPr/>
        <p:nvPr/>
      </p:nvGrpSpPr>
      <p:grpSpPr>
        <a:xfrm>
          <a:off x="0" y="0"/>
          <a:ext cx="0" cy="0"/>
          <a:chOff x="0" y="0"/>
          <a:chExt cx="0" cy="0"/>
        </a:xfrm>
      </p:grpSpPr>
      <p:sp>
        <p:nvSpPr>
          <p:cNvPr id="6" name="Title 1"/>
          <p:cNvSpPr>
            <a:spLocks noGrp="1"/>
          </p:cNvSpPr>
          <p:nvPr>
            <p:ph type="title"/>
          </p:nvPr>
        </p:nvSpPr>
        <p:spPr>
          <a:xfrm>
            <a:off x="395717" y="348676"/>
            <a:ext cx="8368904" cy="918148"/>
          </a:xfrm>
          <a:prstGeom prst="rect">
            <a:avLst/>
          </a:prstGeom>
        </p:spPr>
        <p:txBody>
          <a:bodyPr lIns="0" rIns="0" anchor="t" anchorCtr="0"/>
          <a:lstStyle>
            <a:lvl1pPr>
              <a:defRPr lang="en-US" sz="2700" b="0" kern="1200" smtClean="0">
                <a:solidFill>
                  <a:schemeClr val="tx1"/>
                </a:solidFill>
                <a:latin typeface="+mj-lt"/>
                <a:ea typeface="+mj-ea"/>
                <a:cs typeface="+mj-cs"/>
              </a:defRPr>
            </a:lvl1pPr>
          </a:lstStyle>
          <a:p>
            <a:pPr marL="0" lvl="0" indent="0" algn="l" defTabSz="685800" rtl="0" eaLnBrk="1" latinLnBrk="0" hangingPunct="1">
              <a:lnSpc>
                <a:spcPct val="90000"/>
              </a:lnSpc>
              <a:spcBef>
                <a:spcPct val="0"/>
              </a:spcBef>
              <a:buClr>
                <a:schemeClr val="accent1"/>
              </a:buClr>
              <a:buFontTx/>
              <a:buNone/>
              <a:tabLst/>
            </a:pPr>
            <a:r>
              <a:rPr lang="en-US"/>
              <a:t>Click to edit Master title style</a:t>
            </a:r>
            <a:endParaRPr lang="en-US" dirty="0"/>
          </a:p>
        </p:txBody>
      </p:sp>
      <p:sp>
        <p:nvSpPr>
          <p:cNvPr id="8" name="Chart Placeholder 7"/>
          <p:cNvSpPr>
            <a:spLocks noGrp="1"/>
          </p:cNvSpPr>
          <p:nvPr>
            <p:ph type="chart" sz="quarter" idx="13"/>
          </p:nvPr>
        </p:nvSpPr>
        <p:spPr>
          <a:xfrm>
            <a:off x="388938" y="1419226"/>
            <a:ext cx="3967162" cy="2660650"/>
          </a:xfrm>
          <a:prstGeom prst="rect">
            <a:avLst/>
          </a:prstGeom>
        </p:spPr>
        <p:txBody>
          <a:bodyPr lIns="0" tIns="0" rIns="0" bIns="0"/>
          <a:lstStyle>
            <a:lvl1pPr marL="0" indent="0">
              <a:buNone/>
              <a:defRPr/>
            </a:lvl1pPr>
          </a:lstStyle>
          <a:p>
            <a:r>
              <a:rPr lang="en-US"/>
              <a:t>Click icon to add chart</a:t>
            </a:r>
          </a:p>
        </p:txBody>
      </p:sp>
      <p:sp>
        <p:nvSpPr>
          <p:cNvPr id="9" name="Text Placeholder 10"/>
          <p:cNvSpPr>
            <a:spLocks noGrp="1"/>
          </p:cNvSpPr>
          <p:nvPr>
            <p:ph type="body" sz="quarter" idx="14"/>
          </p:nvPr>
        </p:nvSpPr>
        <p:spPr>
          <a:xfrm>
            <a:off x="4798296" y="1419225"/>
            <a:ext cx="3965558" cy="2660650"/>
          </a:xfrm>
          <a:prstGeom prst="rect">
            <a:avLst/>
          </a:prstGeom>
        </p:spPr>
        <p:txBody>
          <a:bodyPr lIns="0" tIns="0" rIns="0" bIns="0"/>
          <a:lstStyle>
            <a:lvl1pPr marL="0" indent="0">
              <a:buNone/>
              <a:tabLst/>
              <a:defRPr>
                <a:solidFill>
                  <a:srgbClr val="6DAF3D"/>
                </a:solidFill>
              </a:defRPr>
            </a:lvl1pPr>
            <a:lvl2pPr marL="176213" indent="-176213">
              <a:lnSpc>
                <a:spcPct val="95000"/>
              </a:lnSpc>
              <a:buClrTx/>
              <a:tabLst/>
              <a:defRPr>
                <a:solidFill>
                  <a:schemeClr val="tx1"/>
                </a:solidFill>
              </a:defRPr>
            </a:lvl2pPr>
            <a:lvl3pPr marL="358379" indent="-164306">
              <a:lnSpc>
                <a:spcPct val="95000"/>
              </a:lnSpc>
              <a:buClrTx/>
              <a:buFont typeface="Arial" panose="020B0604020202020204" pitchFamily="34" charset="0"/>
              <a:buChar char="‒"/>
              <a:tabLst/>
              <a:defRPr>
                <a:solidFill>
                  <a:schemeClr val="tx1"/>
                </a:solidFill>
              </a:defRPr>
            </a:lvl3pPr>
            <a:lvl4pPr marL="532210" indent="-173831">
              <a:lnSpc>
                <a:spcPct val="95000"/>
              </a:lnSpc>
              <a:buClrTx/>
              <a:tabLst/>
              <a:defRPr sz="1350">
                <a:solidFill>
                  <a:schemeClr val="tx1"/>
                </a:solidFill>
              </a:defRPr>
            </a:lvl4pPr>
            <a:lvl5pPr marL="710804" indent="-171450">
              <a:lnSpc>
                <a:spcPct val="95000"/>
              </a:lnSpc>
              <a:buClrTx/>
              <a:buFont typeface="Arial" panose="020B0604020202020204" pitchFamily="34" charset="0"/>
              <a:buChar char="‒"/>
              <a:tabLst/>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362065" y="4912668"/>
            <a:ext cx="2804866" cy="230832"/>
          </a:xfrm>
          <a:prstGeom prst="rect">
            <a:avLst/>
          </a:prstGeom>
          <a:noFill/>
        </p:spPr>
        <p:txBody>
          <a:bodyPr wrap="square" rtlCol="0">
            <a:spAutoFit/>
          </a:bodyPr>
          <a:lstStyle/>
          <a:p>
            <a:r>
              <a:rPr lang="de-DE" sz="900" b="1">
                <a:solidFill>
                  <a:prstClr val="black"/>
                </a:solidFill>
                <a:latin typeface="AbadiMT-CondensedExtraBold" charset="0"/>
              </a:rPr>
              <a:t>©</a:t>
            </a:r>
            <a:r>
              <a:rPr lang="en-US" sz="900"/>
              <a:t> Inkjet Insight LLC all rights reserved</a:t>
            </a:r>
          </a:p>
        </p:txBody>
      </p:sp>
      <p:pic>
        <p:nvPicPr>
          <p:cNvPr id="11" name="Picture 10"/>
          <p:cNvPicPr>
            <a:picLocks noChangeAspect="1"/>
          </p:cNvPicPr>
          <p:nvPr userDrawn="1"/>
        </p:nvPicPr>
        <p:blipFill>
          <a:blip r:embed="rId2"/>
          <a:stretch>
            <a:fillRect/>
          </a:stretch>
        </p:blipFill>
        <p:spPr>
          <a:xfrm>
            <a:off x="411685" y="4721167"/>
            <a:ext cx="2026716" cy="188399"/>
          </a:xfrm>
          <a:prstGeom prst="rect">
            <a:avLst/>
          </a:prstGeom>
        </p:spPr>
      </p:pic>
    </p:spTree>
    <p:extLst>
      <p:ext uri="{BB962C8B-B14F-4D97-AF65-F5344CB8AC3E}">
        <p14:creationId xmlns:p14="http://schemas.microsoft.com/office/powerpoint/2010/main" val="118063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Right_and_Content_Slide">
    <p:spTree>
      <p:nvGrpSpPr>
        <p:cNvPr id="1" name=""/>
        <p:cNvGrpSpPr/>
        <p:nvPr/>
      </p:nvGrpSpPr>
      <p:grpSpPr>
        <a:xfrm>
          <a:off x="0" y="0"/>
          <a:ext cx="0" cy="0"/>
          <a:chOff x="0" y="0"/>
          <a:chExt cx="0" cy="0"/>
        </a:xfrm>
      </p:grpSpPr>
      <p:sp>
        <p:nvSpPr>
          <p:cNvPr id="6" name="Title 1"/>
          <p:cNvSpPr>
            <a:spLocks noGrp="1"/>
          </p:cNvSpPr>
          <p:nvPr>
            <p:ph type="title"/>
          </p:nvPr>
        </p:nvSpPr>
        <p:spPr>
          <a:xfrm>
            <a:off x="395717" y="348676"/>
            <a:ext cx="8368904" cy="918148"/>
          </a:xfrm>
          <a:prstGeom prst="rect">
            <a:avLst/>
          </a:prstGeom>
        </p:spPr>
        <p:txBody>
          <a:bodyPr lIns="0" rIns="0" anchor="t" anchorCtr="0"/>
          <a:lstStyle>
            <a:lvl1pPr>
              <a:defRPr lang="en-US" sz="2700" b="0" kern="1200" smtClean="0">
                <a:solidFill>
                  <a:schemeClr val="tx1"/>
                </a:solidFill>
                <a:latin typeface="+mj-lt"/>
                <a:ea typeface="+mj-ea"/>
                <a:cs typeface="+mj-cs"/>
              </a:defRPr>
            </a:lvl1pPr>
          </a:lstStyle>
          <a:p>
            <a:pPr marL="0" lvl="0" indent="0" algn="l" defTabSz="685800" rtl="0" eaLnBrk="1" latinLnBrk="0" hangingPunct="1">
              <a:lnSpc>
                <a:spcPct val="90000"/>
              </a:lnSpc>
              <a:spcBef>
                <a:spcPct val="0"/>
              </a:spcBef>
              <a:buClr>
                <a:schemeClr val="accent1"/>
              </a:buClr>
              <a:buFontTx/>
              <a:buNone/>
              <a:tabLst/>
            </a:pPr>
            <a:r>
              <a:rPr lang="en-US"/>
              <a:t>Click to edit Master title style</a:t>
            </a:r>
            <a:endParaRPr lang="en-US" dirty="0"/>
          </a:p>
        </p:txBody>
      </p:sp>
      <p:sp>
        <p:nvSpPr>
          <p:cNvPr id="8" name="Chart Placeholder 7"/>
          <p:cNvSpPr>
            <a:spLocks noGrp="1"/>
          </p:cNvSpPr>
          <p:nvPr>
            <p:ph type="chart" sz="quarter" idx="13"/>
          </p:nvPr>
        </p:nvSpPr>
        <p:spPr>
          <a:xfrm>
            <a:off x="4797459" y="1419226"/>
            <a:ext cx="3967162" cy="2660650"/>
          </a:xfrm>
          <a:prstGeom prst="rect">
            <a:avLst/>
          </a:prstGeom>
        </p:spPr>
        <p:txBody>
          <a:bodyPr lIns="0" tIns="0" rIns="0" bIns="0"/>
          <a:lstStyle>
            <a:lvl1pPr marL="0" indent="0">
              <a:buNone/>
              <a:defRPr/>
            </a:lvl1pPr>
          </a:lstStyle>
          <a:p>
            <a:r>
              <a:rPr lang="en-US"/>
              <a:t>Click icon to add chart</a:t>
            </a:r>
          </a:p>
        </p:txBody>
      </p:sp>
      <p:sp>
        <p:nvSpPr>
          <p:cNvPr id="9" name="Text Placeholder 10"/>
          <p:cNvSpPr>
            <a:spLocks noGrp="1"/>
          </p:cNvSpPr>
          <p:nvPr>
            <p:ph type="body" sz="quarter" idx="14"/>
          </p:nvPr>
        </p:nvSpPr>
        <p:spPr>
          <a:xfrm>
            <a:off x="390418" y="1419225"/>
            <a:ext cx="3965558" cy="2598385"/>
          </a:xfrm>
          <a:prstGeom prst="rect">
            <a:avLst/>
          </a:prstGeom>
        </p:spPr>
        <p:txBody>
          <a:bodyPr lIns="0" tIns="0" rIns="0" bIns="0"/>
          <a:lstStyle>
            <a:lvl1pPr marL="0" indent="0">
              <a:buNone/>
              <a:tabLst/>
              <a:defRPr>
                <a:solidFill>
                  <a:srgbClr val="6DAF3D"/>
                </a:solidFill>
              </a:defRPr>
            </a:lvl1pPr>
            <a:lvl2pPr marL="176213" indent="-176213">
              <a:lnSpc>
                <a:spcPct val="95000"/>
              </a:lnSpc>
              <a:buClrTx/>
              <a:tabLst/>
              <a:defRPr>
                <a:solidFill>
                  <a:schemeClr val="tx1"/>
                </a:solidFill>
              </a:defRPr>
            </a:lvl2pPr>
            <a:lvl3pPr marL="358379" indent="-164306">
              <a:lnSpc>
                <a:spcPct val="95000"/>
              </a:lnSpc>
              <a:buClrTx/>
              <a:buFont typeface="Arial" panose="020B0604020202020204" pitchFamily="34" charset="0"/>
              <a:buChar char="‒"/>
              <a:tabLst/>
              <a:defRPr>
                <a:solidFill>
                  <a:schemeClr val="tx1"/>
                </a:solidFill>
              </a:defRPr>
            </a:lvl3pPr>
            <a:lvl4pPr marL="532210" indent="-173831">
              <a:lnSpc>
                <a:spcPct val="95000"/>
              </a:lnSpc>
              <a:buClrTx/>
              <a:tabLst/>
              <a:defRPr sz="1350">
                <a:solidFill>
                  <a:schemeClr val="tx1"/>
                </a:solidFill>
              </a:defRPr>
            </a:lvl4pPr>
            <a:lvl5pPr marL="710804" indent="-171450">
              <a:lnSpc>
                <a:spcPct val="95000"/>
              </a:lnSpc>
              <a:buClrTx/>
              <a:buFont typeface="Arial" panose="020B0604020202020204" pitchFamily="34" charset="0"/>
              <a:buChar char="‒"/>
              <a:tabLst/>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362065" y="4912668"/>
            <a:ext cx="2804866" cy="230832"/>
          </a:xfrm>
          <a:prstGeom prst="rect">
            <a:avLst/>
          </a:prstGeom>
          <a:noFill/>
        </p:spPr>
        <p:txBody>
          <a:bodyPr wrap="square" rtlCol="0">
            <a:spAutoFit/>
          </a:bodyPr>
          <a:lstStyle/>
          <a:p>
            <a:r>
              <a:rPr lang="de-DE" sz="900" b="1">
                <a:solidFill>
                  <a:prstClr val="black"/>
                </a:solidFill>
                <a:latin typeface="AbadiMT-CondensedExtraBold" charset="0"/>
              </a:rPr>
              <a:t>©</a:t>
            </a:r>
            <a:r>
              <a:rPr lang="en-US" sz="900"/>
              <a:t> Inkjet Insight LLC all rights reserved</a:t>
            </a:r>
          </a:p>
        </p:txBody>
      </p:sp>
      <p:pic>
        <p:nvPicPr>
          <p:cNvPr id="11" name="Picture 10"/>
          <p:cNvPicPr>
            <a:picLocks noChangeAspect="1"/>
          </p:cNvPicPr>
          <p:nvPr userDrawn="1"/>
        </p:nvPicPr>
        <p:blipFill>
          <a:blip r:embed="rId2"/>
          <a:stretch>
            <a:fillRect/>
          </a:stretch>
        </p:blipFill>
        <p:spPr>
          <a:xfrm>
            <a:off x="411685" y="4721167"/>
            <a:ext cx="2026716" cy="188399"/>
          </a:xfrm>
          <a:prstGeom prst="rect">
            <a:avLst/>
          </a:prstGeom>
        </p:spPr>
      </p:pic>
    </p:spTree>
    <p:extLst>
      <p:ext uri="{BB962C8B-B14F-4D97-AF65-F5344CB8AC3E}">
        <p14:creationId xmlns:p14="http://schemas.microsoft.com/office/powerpoint/2010/main" val="198355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6" name="Title 1"/>
          <p:cNvSpPr>
            <a:spLocks noGrp="1"/>
          </p:cNvSpPr>
          <p:nvPr>
            <p:ph type="title"/>
          </p:nvPr>
        </p:nvSpPr>
        <p:spPr>
          <a:xfrm>
            <a:off x="395717" y="348676"/>
            <a:ext cx="8368904" cy="918148"/>
          </a:xfrm>
          <a:prstGeom prst="rect">
            <a:avLst/>
          </a:prstGeom>
        </p:spPr>
        <p:txBody>
          <a:bodyPr lIns="0" rIns="0" anchor="t" anchorCtr="0"/>
          <a:lstStyle>
            <a:lvl1pPr>
              <a:defRPr lang="en-US" sz="2700" b="0" kern="1200" smtClean="0">
                <a:solidFill>
                  <a:schemeClr val="tx1"/>
                </a:solidFill>
                <a:latin typeface="+mj-lt"/>
                <a:ea typeface="+mj-ea"/>
                <a:cs typeface="+mj-cs"/>
              </a:defRPr>
            </a:lvl1pPr>
          </a:lstStyle>
          <a:p>
            <a:pPr marL="0" lvl="0" indent="0" algn="l" defTabSz="685800" rtl="0" eaLnBrk="1" latinLnBrk="0" hangingPunct="1">
              <a:lnSpc>
                <a:spcPct val="90000"/>
              </a:lnSpc>
              <a:spcBef>
                <a:spcPct val="0"/>
              </a:spcBef>
              <a:buClr>
                <a:schemeClr val="accent1"/>
              </a:buClr>
              <a:buFontTx/>
              <a:buNone/>
              <a:tabLst/>
            </a:pPr>
            <a:r>
              <a:rPr lang="en-US"/>
              <a:t>Click to edit Master title style</a:t>
            </a:r>
            <a:endParaRPr lang="en-US" dirty="0"/>
          </a:p>
        </p:txBody>
      </p:sp>
      <p:sp>
        <p:nvSpPr>
          <p:cNvPr id="7" name="Content Placeholder 2"/>
          <p:cNvSpPr>
            <a:spLocks noGrp="1"/>
          </p:cNvSpPr>
          <p:nvPr>
            <p:ph sz="half" idx="1"/>
          </p:nvPr>
        </p:nvSpPr>
        <p:spPr>
          <a:xfrm>
            <a:off x="393192" y="1419225"/>
            <a:ext cx="2698484" cy="2660650"/>
          </a:xfrm>
          <a:prstGeom prst="rect">
            <a:avLst/>
          </a:prstGeom>
          <a:solidFill>
            <a:srgbClr val="6DAF3D"/>
          </a:solidFill>
          <a:ln>
            <a:noFill/>
          </a:ln>
        </p:spPr>
        <p:txBody>
          <a:bodyPr lIns="182880" tIns="182880" rIns="0" bIns="0" anchor="t"/>
          <a:lstStyle>
            <a:lvl1pPr marL="16669" indent="0" algn="l">
              <a:lnSpc>
                <a:spcPct val="100000"/>
              </a:lnSpc>
              <a:spcBef>
                <a:spcPts val="975"/>
              </a:spcBef>
              <a:buNone/>
              <a:tabLst/>
              <a:defRPr sz="1400" b="1">
                <a:solidFill>
                  <a:schemeClr val="bg1"/>
                </a:solidFill>
              </a:defRPr>
            </a:lvl1pPr>
            <a:lvl2pPr marL="117475" indent="-101600" algn="l">
              <a:lnSpc>
                <a:spcPct val="100000"/>
              </a:lnSpc>
              <a:spcBef>
                <a:spcPts val="750"/>
              </a:spcBef>
              <a:buClrTx/>
              <a:buFont typeface="Arial" panose="020B0604020202020204" pitchFamily="34" charset="0"/>
              <a:buChar char="•"/>
              <a:tabLst/>
              <a:defRPr sz="1200" b="0">
                <a:solidFill>
                  <a:schemeClr val="bg1"/>
                </a:solidFill>
              </a:defRPr>
            </a:lvl2pPr>
            <a:lvl3pPr marL="188119" indent="-171450" algn="l">
              <a:lnSpc>
                <a:spcPct val="100000"/>
              </a:lnSpc>
              <a:buClrTx/>
              <a:buFont typeface="Arial" panose="020B0604020202020204" pitchFamily="34" charset="0"/>
              <a:buChar char="•"/>
              <a:tabLst/>
              <a:defRPr sz="1050" b="0">
                <a:solidFill>
                  <a:schemeClr val="bg1"/>
                </a:solidFill>
              </a:defRPr>
            </a:lvl3pPr>
            <a:lvl4pPr marL="280987" indent="-171450" algn="l">
              <a:lnSpc>
                <a:spcPct val="100000"/>
              </a:lnSpc>
              <a:buClrTx/>
              <a:buFont typeface="Arial" panose="020B0604020202020204" pitchFamily="34" charset="0"/>
              <a:buChar char="‒"/>
              <a:tabLst/>
              <a:defRPr sz="900" b="0">
                <a:solidFill>
                  <a:schemeClr val="bg1"/>
                </a:solidFill>
              </a:defRPr>
            </a:lvl4pPr>
            <a:lvl5pPr marL="16669" indent="0" algn="l">
              <a:lnSpc>
                <a:spcPct val="100000"/>
              </a:lnSpc>
              <a:buNone/>
              <a:tabLst/>
              <a:defRPr sz="900">
                <a:solidFill>
                  <a:schemeClr val="tx2"/>
                </a:solidFill>
              </a:defRPr>
            </a:lvl5pPr>
          </a:lstStyle>
          <a:p>
            <a:pPr lvl="0"/>
            <a:r>
              <a:rPr lang="en-US"/>
              <a:t>Edit Master text styles</a:t>
            </a:r>
          </a:p>
          <a:p>
            <a:pPr lvl="1"/>
            <a:r>
              <a:rPr lang="en-US"/>
              <a:t>Second level</a:t>
            </a:r>
          </a:p>
          <a:p>
            <a:pPr lvl="2"/>
            <a:r>
              <a:rPr lang="en-US"/>
              <a:t>Third level</a:t>
            </a:r>
          </a:p>
        </p:txBody>
      </p:sp>
      <p:sp>
        <p:nvSpPr>
          <p:cNvPr id="10" name="Content Placeholder 2"/>
          <p:cNvSpPr>
            <a:spLocks noGrp="1"/>
          </p:cNvSpPr>
          <p:nvPr>
            <p:ph sz="half" idx="13"/>
          </p:nvPr>
        </p:nvSpPr>
        <p:spPr>
          <a:xfrm>
            <a:off x="6085149" y="1419225"/>
            <a:ext cx="2698484" cy="2660650"/>
          </a:xfrm>
          <a:prstGeom prst="rect">
            <a:avLst/>
          </a:prstGeom>
          <a:solidFill>
            <a:srgbClr val="6DAF3D"/>
          </a:solidFill>
          <a:ln>
            <a:noFill/>
          </a:ln>
        </p:spPr>
        <p:txBody>
          <a:bodyPr lIns="182880" tIns="182880" rIns="0" bIns="0" anchor="t"/>
          <a:lstStyle>
            <a:lvl1pPr marL="16669" indent="0" algn="l">
              <a:lnSpc>
                <a:spcPct val="100000"/>
              </a:lnSpc>
              <a:spcBef>
                <a:spcPts val="975"/>
              </a:spcBef>
              <a:buNone/>
              <a:tabLst/>
              <a:defRPr sz="1400" b="1">
                <a:solidFill>
                  <a:schemeClr val="bg1"/>
                </a:solidFill>
              </a:defRPr>
            </a:lvl1pPr>
            <a:lvl2pPr marL="117475" indent="-101600" algn="l">
              <a:lnSpc>
                <a:spcPct val="100000"/>
              </a:lnSpc>
              <a:spcBef>
                <a:spcPts val="750"/>
              </a:spcBef>
              <a:buClrTx/>
              <a:buFont typeface="Arial" panose="020B0604020202020204" pitchFamily="34" charset="0"/>
              <a:buChar char="•"/>
              <a:tabLst/>
              <a:defRPr sz="1200" b="0">
                <a:solidFill>
                  <a:schemeClr val="bg1"/>
                </a:solidFill>
              </a:defRPr>
            </a:lvl2pPr>
            <a:lvl3pPr marL="188119" indent="-171450" algn="l">
              <a:lnSpc>
                <a:spcPct val="100000"/>
              </a:lnSpc>
              <a:buClrTx/>
              <a:buFont typeface="Arial" panose="020B0604020202020204" pitchFamily="34" charset="0"/>
              <a:buChar char="•"/>
              <a:tabLst/>
              <a:defRPr sz="1050" b="0">
                <a:solidFill>
                  <a:schemeClr val="bg1"/>
                </a:solidFill>
              </a:defRPr>
            </a:lvl3pPr>
            <a:lvl4pPr marL="280987" indent="-171450" algn="l">
              <a:lnSpc>
                <a:spcPct val="100000"/>
              </a:lnSpc>
              <a:buClrTx/>
              <a:buFont typeface="Arial" panose="020B0604020202020204" pitchFamily="34" charset="0"/>
              <a:buChar char="‒"/>
              <a:tabLst/>
              <a:defRPr sz="900" b="0">
                <a:solidFill>
                  <a:schemeClr val="bg1"/>
                </a:solidFill>
              </a:defRPr>
            </a:lvl4pPr>
            <a:lvl5pPr marL="16669" indent="0" algn="l">
              <a:lnSpc>
                <a:spcPct val="100000"/>
              </a:lnSpc>
              <a:buNone/>
              <a:tabLst/>
              <a:defRPr sz="900">
                <a:solidFill>
                  <a:schemeClr val="tx2"/>
                </a:solidFill>
              </a:defRPr>
            </a:lvl5pPr>
          </a:lstStyle>
          <a:p>
            <a:pPr lvl="0"/>
            <a:r>
              <a:rPr lang="en-US"/>
              <a:t>Edit Master text styles</a:t>
            </a:r>
          </a:p>
          <a:p>
            <a:pPr lvl="1"/>
            <a:r>
              <a:rPr lang="en-US"/>
              <a:t>Second level</a:t>
            </a:r>
          </a:p>
          <a:p>
            <a:pPr lvl="2"/>
            <a:r>
              <a:rPr lang="en-US"/>
              <a:t>Third level</a:t>
            </a:r>
          </a:p>
        </p:txBody>
      </p:sp>
      <p:sp>
        <p:nvSpPr>
          <p:cNvPr id="11" name="Content Placeholder 2"/>
          <p:cNvSpPr>
            <a:spLocks noGrp="1"/>
          </p:cNvSpPr>
          <p:nvPr>
            <p:ph sz="half" idx="14"/>
          </p:nvPr>
        </p:nvSpPr>
        <p:spPr>
          <a:xfrm>
            <a:off x="3249922" y="1419225"/>
            <a:ext cx="2698484" cy="2660650"/>
          </a:xfrm>
          <a:prstGeom prst="rect">
            <a:avLst/>
          </a:prstGeom>
          <a:solidFill>
            <a:srgbClr val="6DAF3D"/>
          </a:solidFill>
          <a:ln>
            <a:noFill/>
          </a:ln>
        </p:spPr>
        <p:txBody>
          <a:bodyPr lIns="182880" tIns="182880" rIns="0" bIns="0" anchor="t"/>
          <a:lstStyle>
            <a:lvl1pPr marL="16669" indent="0" algn="l">
              <a:lnSpc>
                <a:spcPct val="100000"/>
              </a:lnSpc>
              <a:spcBef>
                <a:spcPts val="975"/>
              </a:spcBef>
              <a:buNone/>
              <a:tabLst/>
              <a:defRPr sz="1400" b="1">
                <a:solidFill>
                  <a:schemeClr val="bg1"/>
                </a:solidFill>
              </a:defRPr>
            </a:lvl1pPr>
            <a:lvl2pPr marL="117475" indent="-101600" algn="l">
              <a:lnSpc>
                <a:spcPct val="100000"/>
              </a:lnSpc>
              <a:spcBef>
                <a:spcPts val="750"/>
              </a:spcBef>
              <a:buClrTx/>
              <a:buFont typeface="Arial" panose="020B0604020202020204" pitchFamily="34" charset="0"/>
              <a:buChar char="•"/>
              <a:tabLst/>
              <a:defRPr sz="1200" b="0">
                <a:solidFill>
                  <a:schemeClr val="bg1"/>
                </a:solidFill>
              </a:defRPr>
            </a:lvl2pPr>
            <a:lvl3pPr marL="188119" indent="-171450" algn="l">
              <a:lnSpc>
                <a:spcPct val="100000"/>
              </a:lnSpc>
              <a:buClrTx/>
              <a:buFont typeface="Arial" panose="020B0604020202020204" pitchFamily="34" charset="0"/>
              <a:buChar char="•"/>
              <a:tabLst/>
              <a:defRPr sz="1050" b="0">
                <a:solidFill>
                  <a:schemeClr val="bg1"/>
                </a:solidFill>
              </a:defRPr>
            </a:lvl3pPr>
            <a:lvl4pPr marL="280987" indent="-171450" algn="l">
              <a:lnSpc>
                <a:spcPct val="100000"/>
              </a:lnSpc>
              <a:buClrTx/>
              <a:buFont typeface="Arial" panose="020B0604020202020204" pitchFamily="34" charset="0"/>
              <a:buChar char="‒"/>
              <a:tabLst/>
              <a:defRPr sz="900" b="0">
                <a:solidFill>
                  <a:schemeClr val="bg1"/>
                </a:solidFill>
              </a:defRPr>
            </a:lvl4pPr>
            <a:lvl5pPr marL="16669" indent="0" algn="l">
              <a:lnSpc>
                <a:spcPct val="100000"/>
              </a:lnSpc>
              <a:buNone/>
              <a:tabLst/>
              <a:defRPr sz="900">
                <a:solidFill>
                  <a:schemeClr val="tx2"/>
                </a:solidFill>
              </a:defRPr>
            </a:lvl5pPr>
          </a:lstStyle>
          <a:p>
            <a:pPr lvl="0"/>
            <a:r>
              <a:rPr lang="en-US"/>
              <a:t>Edit Master text styles</a:t>
            </a:r>
          </a:p>
          <a:p>
            <a:pPr lvl="1"/>
            <a:r>
              <a:rPr lang="en-US"/>
              <a:t>Second level</a:t>
            </a:r>
          </a:p>
          <a:p>
            <a:pPr lvl="2"/>
            <a:r>
              <a:rPr lang="en-US"/>
              <a:t>Third level</a:t>
            </a:r>
          </a:p>
        </p:txBody>
      </p:sp>
      <p:sp>
        <p:nvSpPr>
          <p:cNvPr id="9" name="TextBox 8"/>
          <p:cNvSpPr txBox="1"/>
          <p:nvPr userDrawn="1"/>
        </p:nvSpPr>
        <p:spPr>
          <a:xfrm>
            <a:off x="362065" y="4912668"/>
            <a:ext cx="2804866" cy="230832"/>
          </a:xfrm>
          <a:prstGeom prst="rect">
            <a:avLst/>
          </a:prstGeom>
          <a:noFill/>
        </p:spPr>
        <p:txBody>
          <a:bodyPr wrap="square" rtlCol="0">
            <a:spAutoFit/>
          </a:bodyPr>
          <a:lstStyle/>
          <a:p>
            <a:r>
              <a:rPr lang="de-DE" sz="900" b="1">
                <a:solidFill>
                  <a:prstClr val="black"/>
                </a:solidFill>
                <a:latin typeface="AbadiMT-CondensedExtraBold" charset="0"/>
              </a:rPr>
              <a:t>©</a:t>
            </a:r>
            <a:r>
              <a:rPr lang="en-US" sz="900"/>
              <a:t> Inkjet Insight LLC all rights reserved</a:t>
            </a:r>
          </a:p>
        </p:txBody>
      </p:sp>
      <p:pic>
        <p:nvPicPr>
          <p:cNvPr id="12" name="Picture 11"/>
          <p:cNvPicPr>
            <a:picLocks noChangeAspect="1"/>
          </p:cNvPicPr>
          <p:nvPr userDrawn="1"/>
        </p:nvPicPr>
        <p:blipFill>
          <a:blip r:embed="rId2"/>
          <a:stretch>
            <a:fillRect/>
          </a:stretch>
        </p:blipFill>
        <p:spPr>
          <a:xfrm>
            <a:off x="411685" y="4721167"/>
            <a:ext cx="2026716" cy="188399"/>
          </a:xfrm>
          <a:prstGeom prst="rect">
            <a:avLst/>
          </a:prstGeom>
        </p:spPr>
      </p:pic>
    </p:spTree>
    <p:extLst>
      <p:ext uri="{BB962C8B-B14F-4D97-AF65-F5344CB8AC3E}">
        <p14:creationId xmlns:p14="http://schemas.microsoft.com/office/powerpoint/2010/main" val="271397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sp>
        <p:nvSpPr>
          <p:cNvPr id="6" name="Title 1"/>
          <p:cNvSpPr>
            <a:spLocks noGrp="1"/>
          </p:cNvSpPr>
          <p:nvPr>
            <p:ph type="title"/>
          </p:nvPr>
        </p:nvSpPr>
        <p:spPr>
          <a:xfrm>
            <a:off x="395717" y="348676"/>
            <a:ext cx="8368904" cy="918148"/>
          </a:xfrm>
          <a:prstGeom prst="rect">
            <a:avLst/>
          </a:prstGeom>
        </p:spPr>
        <p:txBody>
          <a:bodyPr lIns="0" rIns="0" anchor="t" anchorCtr="0"/>
          <a:lstStyle>
            <a:lvl1pPr>
              <a:defRPr lang="en-US" sz="2700" b="0" kern="1200" smtClean="0">
                <a:solidFill>
                  <a:schemeClr val="tx1"/>
                </a:solidFill>
                <a:latin typeface="+mj-lt"/>
                <a:ea typeface="+mj-ea"/>
                <a:cs typeface="+mj-cs"/>
              </a:defRPr>
            </a:lvl1pPr>
          </a:lstStyle>
          <a:p>
            <a:pPr marL="0" lvl="0" indent="0" algn="l" defTabSz="685800" rtl="0" eaLnBrk="1" latinLnBrk="0" hangingPunct="1">
              <a:lnSpc>
                <a:spcPct val="90000"/>
              </a:lnSpc>
              <a:spcBef>
                <a:spcPct val="0"/>
              </a:spcBef>
              <a:buClr>
                <a:schemeClr val="accent1"/>
              </a:buClr>
              <a:buFontTx/>
              <a:buNone/>
              <a:tabLst/>
            </a:pPr>
            <a:r>
              <a:rPr lang="en-US"/>
              <a:t>Click to edit Master title style</a:t>
            </a:r>
            <a:endParaRPr lang="en-US" dirty="0"/>
          </a:p>
        </p:txBody>
      </p:sp>
      <p:sp>
        <p:nvSpPr>
          <p:cNvPr id="7" name="Content Placeholder 2"/>
          <p:cNvSpPr>
            <a:spLocks noGrp="1"/>
          </p:cNvSpPr>
          <p:nvPr>
            <p:ph sz="half" idx="1"/>
          </p:nvPr>
        </p:nvSpPr>
        <p:spPr>
          <a:xfrm>
            <a:off x="393192" y="1419225"/>
            <a:ext cx="5258928" cy="2660650"/>
          </a:xfrm>
          <a:prstGeom prst="rect">
            <a:avLst/>
          </a:prstGeom>
          <a:solidFill>
            <a:srgbClr val="6DAF3D"/>
          </a:solidFill>
          <a:ln>
            <a:solidFill>
              <a:schemeClr val="bg2"/>
            </a:solidFill>
          </a:ln>
        </p:spPr>
        <p:txBody>
          <a:bodyPr lIns="182880" tIns="182880" rIns="0" bIns="0" anchor="t"/>
          <a:lstStyle>
            <a:lvl1pPr marL="16669" indent="0" algn="l">
              <a:lnSpc>
                <a:spcPct val="100000"/>
              </a:lnSpc>
              <a:spcBef>
                <a:spcPts val="975"/>
              </a:spcBef>
              <a:buNone/>
              <a:tabLst/>
              <a:defRPr sz="1800" b="1">
                <a:solidFill>
                  <a:schemeClr val="bg1"/>
                </a:solidFill>
              </a:defRPr>
            </a:lvl1pPr>
            <a:lvl2pPr marL="117475" indent="-101600" algn="l">
              <a:lnSpc>
                <a:spcPct val="100000"/>
              </a:lnSpc>
              <a:spcBef>
                <a:spcPts val="750"/>
              </a:spcBef>
              <a:buClrTx/>
              <a:buFont typeface="Arial" panose="020B0604020202020204" pitchFamily="34" charset="0"/>
              <a:buChar char="•"/>
              <a:tabLst/>
              <a:defRPr sz="1600" b="0">
                <a:solidFill>
                  <a:schemeClr val="bg1"/>
                </a:solidFill>
              </a:defRPr>
            </a:lvl2pPr>
            <a:lvl3pPr marL="188119" indent="-171450" algn="l">
              <a:lnSpc>
                <a:spcPct val="100000"/>
              </a:lnSpc>
              <a:buClrTx/>
              <a:buFont typeface="Arial" panose="020B0604020202020204" pitchFamily="34" charset="0"/>
              <a:buChar char="•"/>
              <a:tabLst/>
              <a:defRPr sz="1050" b="0">
                <a:solidFill>
                  <a:schemeClr val="bg1"/>
                </a:solidFill>
              </a:defRPr>
            </a:lvl3pPr>
            <a:lvl4pPr marL="280987" indent="-171450" algn="l">
              <a:lnSpc>
                <a:spcPct val="100000"/>
              </a:lnSpc>
              <a:buClrTx/>
              <a:buFont typeface="Arial" panose="020B0604020202020204" pitchFamily="34" charset="0"/>
              <a:buChar char="‒"/>
              <a:tabLst/>
              <a:defRPr sz="1050" b="0">
                <a:solidFill>
                  <a:schemeClr val="bg1"/>
                </a:solidFill>
              </a:defRPr>
            </a:lvl4pPr>
            <a:lvl5pPr marL="16669" indent="0" algn="l">
              <a:lnSpc>
                <a:spcPct val="100000"/>
              </a:lnSpc>
              <a:buNone/>
              <a:tabLst/>
              <a:defRPr sz="900">
                <a:solidFill>
                  <a:schemeClr val="tx2"/>
                </a:solidFill>
              </a:defRPr>
            </a:lvl5pPr>
          </a:lstStyle>
          <a:p>
            <a:pPr lvl="0"/>
            <a:r>
              <a:rPr lang="en-US"/>
              <a:t>Edit Master text styles</a:t>
            </a:r>
          </a:p>
          <a:p>
            <a:pPr lvl="1"/>
            <a:r>
              <a:rPr lang="en-US"/>
              <a:t>Second level</a:t>
            </a:r>
          </a:p>
          <a:p>
            <a:pPr lvl="2"/>
            <a:r>
              <a:rPr lang="en-US"/>
              <a:t>Third level</a:t>
            </a:r>
          </a:p>
        </p:txBody>
      </p:sp>
      <p:sp>
        <p:nvSpPr>
          <p:cNvPr id="8" name="Content Placeholder 2"/>
          <p:cNvSpPr>
            <a:spLocks noGrp="1"/>
          </p:cNvSpPr>
          <p:nvPr>
            <p:ph sz="half" idx="18"/>
          </p:nvPr>
        </p:nvSpPr>
        <p:spPr>
          <a:xfrm>
            <a:off x="5652120" y="1419225"/>
            <a:ext cx="3128343" cy="2660650"/>
          </a:xfrm>
          <a:prstGeom prst="rect">
            <a:avLst/>
          </a:prstGeom>
          <a:noFill/>
          <a:ln>
            <a:solidFill>
              <a:srgbClr val="6DAF3D"/>
            </a:solidFill>
          </a:ln>
        </p:spPr>
        <p:txBody>
          <a:bodyPr lIns="182880" tIns="182880" rIns="0" bIns="0" anchor="t"/>
          <a:lstStyle>
            <a:lvl1pPr marL="16669" indent="0" algn="l">
              <a:lnSpc>
                <a:spcPct val="100000"/>
              </a:lnSpc>
              <a:spcBef>
                <a:spcPts val="975"/>
              </a:spcBef>
              <a:buNone/>
              <a:tabLst/>
              <a:defRPr sz="1600" b="0">
                <a:solidFill>
                  <a:srgbClr val="6DAF3D"/>
                </a:solidFill>
              </a:defRPr>
            </a:lvl1pPr>
            <a:lvl2pPr marL="16669" indent="0" algn="l">
              <a:lnSpc>
                <a:spcPct val="100000"/>
              </a:lnSpc>
              <a:spcBef>
                <a:spcPts val="750"/>
              </a:spcBef>
              <a:buClr>
                <a:schemeClr val="tx2"/>
              </a:buClr>
              <a:buFont typeface="Arial" charset="0"/>
              <a:buNone/>
              <a:tabLst/>
              <a:defRPr sz="1200" b="0">
                <a:solidFill>
                  <a:schemeClr val="tx1"/>
                </a:solidFill>
              </a:defRPr>
            </a:lvl2pPr>
            <a:lvl3pPr marL="16669" indent="0" algn="l">
              <a:lnSpc>
                <a:spcPct val="100000"/>
              </a:lnSpc>
              <a:buClr>
                <a:schemeClr val="tx2"/>
              </a:buClr>
              <a:buFontTx/>
              <a:buNone/>
              <a:tabLst/>
              <a:defRPr sz="1050" b="0">
                <a:solidFill>
                  <a:schemeClr val="tx1"/>
                </a:solidFill>
              </a:defRPr>
            </a:lvl3pPr>
            <a:lvl4pPr marL="16669" indent="0" algn="l">
              <a:lnSpc>
                <a:spcPct val="100000"/>
              </a:lnSpc>
              <a:buClr>
                <a:schemeClr val="tx2"/>
              </a:buClr>
              <a:buFont typeface="Arial" charset="0"/>
              <a:buNone/>
              <a:tabLst/>
              <a:defRPr sz="900" b="0">
                <a:solidFill>
                  <a:schemeClr val="tx1"/>
                </a:solidFill>
              </a:defRPr>
            </a:lvl4pPr>
            <a:lvl5pPr marL="16669" indent="0" algn="l">
              <a:lnSpc>
                <a:spcPct val="100000"/>
              </a:lnSpc>
              <a:buNone/>
              <a:tabLst/>
              <a:defRPr sz="9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10" name="Picture 9"/>
          <p:cNvPicPr>
            <a:picLocks noChangeAspect="1"/>
          </p:cNvPicPr>
          <p:nvPr userDrawn="1"/>
        </p:nvPicPr>
        <p:blipFill>
          <a:blip r:embed="rId2"/>
          <a:stretch>
            <a:fillRect/>
          </a:stretch>
        </p:blipFill>
        <p:spPr>
          <a:xfrm>
            <a:off x="411685" y="4721167"/>
            <a:ext cx="2026716" cy="188399"/>
          </a:xfrm>
          <a:prstGeom prst="rect">
            <a:avLst/>
          </a:prstGeom>
        </p:spPr>
      </p:pic>
      <p:sp>
        <p:nvSpPr>
          <p:cNvPr id="9" name="TextBox 8"/>
          <p:cNvSpPr txBox="1"/>
          <p:nvPr userDrawn="1"/>
        </p:nvSpPr>
        <p:spPr>
          <a:xfrm>
            <a:off x="362065" y="4912668"/>
            <a:ext cx="2804866" cy="230832"/>
          </a:xfrm>
          <a:prstGeom prst="rect">
            <a:avLst/>
          </a:prstGeom>
          <a:noFill/>
        </p:spPr>
        <p:txBody>
          <a:bodyPr wrap="square" rtlCol="0">
            <a:spAutoFit/>
          </a:bodyPr>
          <a:lstStyle/>
          <a:p>
            <a:r>
              <a:rPr lang="de-DE" sz="900" b="1">
                <a:solidFill>
                  <a:prstClr val="black"/>
                </a:solidFill>
                <a:latin typeface="AbadiMT-CondensedExtraBold" charset="0"/>
              </a:rPr>
              <a:t>©</a:t>
            </a:r>
            <a:r>
              <a:rPr lang="en-US" sz="900"/>
              <a:t> Inkjet Insight LLC all rights reserved</a:t>
            </a:r>
          </a:p>
        </p:txBody>
      </p:sp>
    </p:spTree>
    <p:extLst>
      <p:ext uri="{BB962C8B-B14F-4D97-AF65-F5344CB8AC3E}">
        <p14:creationId xmlns:p14="http://schemas.microsoft.com/office/powerpoint/2010/main" val="2555829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_3">
    <p:spTree>
      <p:nvGrpSpPr>
        <p:cNvPr id="1" name=""/>
        <p:cNvGrpSpPr/>
        <p:nvPr/>
      </p:nvGrpSpPr>
      <p:grpSpPr>
        <a:xfrm>
          <a:off x="0" y="0"/>
          <a:ext cx="0" cy="0"/>
          <a:chOff x="0" y="0"/>
          <a:chExt cx="0" cy="0"/>
        </a:xfrm>
      </p:grpSpPr>
      <p:sp>
        <p:nvSpPr>
          <p:cNvPr id="6" name="Rectangle 5"/>
          <p:cNvSpPr/>
          <p:nvPr userDrawn="1"/>
        </p:nvSpPr>
        <p:spPr>
          <a:xfrm>
            <a:off x="390418" y="339726"/>
            <a:ext cx="3245478" cy="3740149"/>
          </a:xfrm>
          <a:prstGeom prst="rect">
            <a:avLst/>
          </a:prstGeom>
          <a:solidFill>
            <a:srgbClr val="6DA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p:cNvSpPr>
            <a:spLocks noGrp="1"/>
          </p:cNvSpPr>
          <p:nvPr>
            <p:ph type="body" sz="quarter" idx="13"/>
          </p:nvPr>
        </p:nvSpPr>
        <p:spPr>
          <a:xfrm>
            <a:off x="690027" y="627534"/>
            <a:ext cx="2589254" cy="3139121"/>
          </a:xfrm>
          <a:prstGeom prst="rect">
            <a:avLst/>
          </a:prstGeom>
          <a:noFill/>
        </p:spPr>
        <p:txBody>
          <a:bodyPr lIns="0" tIns="0" rIns="0" bIns="0" anchor="t" anchorCtr="0"/>
          <a:lstStyle>
            <a:lvl1pPr marL="0" indent="0">
              <a:lnSpc>
                <a:spcPct val="90000"/>
              </a:lnSpc>
              <a:spcBef>
                <a:spcPts val="1200"/>
              </a:spcBef>
              <a:buFontTx/>
              <a:buNone/>
              <a:tabLst/>
              <a:defRPr sz="2700" b="0">
                <a:solidFill>
                  <a:schemeClr val="bg1"/>
                </a:solidFill>
              </a:defRPr>
            </a:lvl1pPr>
            <a:lvl2pPr marL="0" indent="0">
              <a:lnSpc>
                <a:spcPct val="100000"/>
              </a:lnSpc>
              <a:spcBef>
                <a:spcPts val="1200"/>
              </a:spcBef>
              <a:buClr>
                <a:schemeClr val="bg1"/>
              </a:buClr>
              <a:buFont typeface="Arial" charset="0"/>
              <a:buNone/>
              <a:tabLst/>
              <a:defRPr sz="2100">
                <a:solidFill>
                  <a:schemeClr val="bg1"/>
                </a:solidFill>
              </a:defRPr>
            </a:lvl2pPr>
            <a:lvl3pPr marL="0" indent="0">
              <a:lnSpc>
                <a:spcPct val="95000"/>
              </a:lnSpc>
              <a:spcBef>
                <a:spcPts val="600"/>
              </a:spcBef>
              <a:buClr>
                <a:schemeClr val="bg1"/>
              </a:buClr>
              <a:buFont typeface="Arial" panose="020B0604020202020204" pitchFamily="34" charset="0"/>
              <a:buNone/>
              <a:tabLst/>
              <a:defRPr>
                <a:solidFill>
                  <a:schemeClr val="bg1"/>
                </a:solidFill>
              </a:defRPr>
            </a:lvl3pPr>
            <a:lvl4pPr marL="0" indent="0">
              <a:lnSpc>
                <a:spcPct val="95000"/>
              </a:lnSpc>
              <a:spcBef>
                <a:spcPts val="600"/>
              </a:spcBef>
              <a:buClr>
                <a:schemeClr val="bg1"/>
              </a:buClr>
              <a:buFont typeface="Arial" panose="020B0604020202020204" pitchFamily="34" charset="0"/>
              <a:buNone/>
              <a:tabLst/>
              <a:defRPr sz="1200">
                <a:solidFill>
                  <a:schemeClr val="bg1"/>
                </a:solidFill>
              </a:defRPr>
            </a:lvl4pPr>
            <a:lvl5pPr marL="0" indent="0">
              <a:lnSpc>
                <a:spcPct val="95000"/>
              </a:lnSpc>
              <a:spcBef>
                <a:spcPts val="600"/>
              </a:spcBef>
              <a:buClr>
                <a:schemeClr val="bg1"/>
              </a:buClr>
              <a:buFont typeface="Arial" panose="020B0604020202020204" pitchFamily="34" charset="0"/>
              <a:buNone/>
              <a:tabLst/>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8"/>
          </p:nvPr>
        </p:nvSpPr>
        <p:spPr>
          <a:xfrm>
            <a:off x="3906684" y="627535"/>
            <a:ext cx="4873779" cy="3139120"/>
          </a:xfrm>
          <a:prstGeom prst="rect">
            <a:avLst/>
          </a:prstGeom>
          <a:noFill/>
          <a:ln>
            <a:noFill/>
          </a:ln>
        </p:spPr>
        <p:txBody>
          <a:bodyPr lIns="0" tIns="0" rIns="0" bIns="0" anchor="t"/>
          <a:lstStyle>
            <a:lvl1pPr marL="16669" indent="0" algn="l">
              <a:lnSpc>
                <a:spcPct val="100000"/>
              </a:lnSpc>
              <a:spcBef>
                <a:spcPts val="975"/>
              </a:spcBef>
              <a:buNone/>
              <a:tabLst/>
              <a:defRPr sz="2400" b="0">
                <a:solidFill>
                  <a:srgbClr val="6DAF3D"/>
                </a:solidFill>
              </a:defRPr>
            </a:lvl1pPr>
            <a:lvl2pPr marL="231775" indent="-215900" algn="l">
              <a:lnSpc>
                <a:spcPct val="100000"/>
              </a:lnSpc>
              <a:spcBef>
                <a:spcPts val="750"/>
              </a:spcBef>
              <a:buClr>
                <a:schemeClr val="tx1"/>
              </a:buClr>
              <a:buFont typeface="Arial" panose="020B0604020202020204" pitchFamily="34" charset="0"/>
              <a:buChar char="•"/>
              <a:tabLst/>
              <a:defRPr sz="2000" b="0">
                <a:solidFill>
                  <a:schemeClr val="tx1"/>
                </a:solidFill>
              </a:defRPr>
            </a:lvl2pPr>
            <a:lvl3pPr marL="463550" indent="-231775" algn="l">
              <a:lnSpc>
                <a:spcPct val="100000"/>
              </a:lnSpc>
              <a:buClrTx/>
              <a:buFont typeface="Arial" panose="020B0604020202020204" pitchFamily="34" charset="0"/>
              <a:buChar char="‒"/>
              <a:tabLst/>
              <a:defRPr sz="1600" b="0">
                <a:solidFill>
                  <a:schemeClr val="tx1"/>
                </a:solidFill>
              </a:defRPr>
            </a:lvl3pPr>
            <a:lvl4pPr marL="636588" indent="-171450" algn="l" defTabSz="798513">
              <a:lnSpc>
                <a:spcPct val="100000"/>
              </a:lnSpc>
              <a:buClrTx/>
              <a:buFont typeface="Arial" panose="020B0604020202020204" pitchFamily="34" charset="0"/>
              <a:buChar char="•"/>
              <a:tabLst/>
              <a:defRPr sz="1200" b="0">
                <a:solidFill>
                  <a:schemeClr val="tx1"/>
                </a:solidFill>
              </a:defRPr>
            </a:lvl4pPr>
            <a:lvl5pPr marL="16669" indent="0" algn="l">
              <a:lnSpc>
                <a:spcPct val="100000"/>
              </a:lnSpc>
              <a:buNone/>
              <a:tabLst/>
              <a:defRPr sz="9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p:txBody>
      </p:sp>
      <p:grpSp>
        <p:nvGrpSpPr>
          <p:cNvPr id="2" name="Group 1"/>
          <p:cNvGrpSpPr/>
          <p:nvPr userDrawn="1"/>
        </p:nvGrpSpPr>
        <p:grpSpPr>
          <a:xfrm>
            <a:off x="362065" y="4721167"/>
            <a:ext cx="2804866" cy="422333"/>
            <a:chOff x="362065" y="4721167"/>
            <a:chExt cx="2804866" cy="422333"/>
          </a:xfrm>
        </p:grpSpPr>
        <p:sp>
          <p:nvSpPr>
            <p:cNvPr id="10" name="TextBox 9"/>
            <p:cNvSpPr txBox="1"/>
            <p:nvPr userDrawn="1"/>
          </p:nvSpPr>
          <p:spPr>
            <a:xfrm>
              <a:off x="362065" y="4912668"/>
              <a:ext cx="2804866" cy="230832"/>
            </a:xfrm>
            <a:prstGeom prst="rect">
              <a:avLst/>
            </a:prstGeom>
            <a:noFill/>
          </p:spPr>
          <p:txBody>
            <a:bodyPr wrap="square" rtlCol="0">
              <a:spAutoFit/>
            </a:bodyPr>
            <a:lstStyle/>
            <a:p>
              <a:r>
                <a:rPr lang="de-DE" sz="900" b="1">
                  <a:solidFill>
                    <a:prstClr val="black"/>
                  </a:solidFill>
                  <a:latin typeface="AbadiMT-CondensedExtraBold" charset="0"/>
                </a:rPr>
                <a:t>©</a:t>
              </a:r>
              <a:r>
                <a:rPr lang="en-US" sz="900"/>
                <a:t> Inkjet Insight LLC all rights reserved</a:t>
              </a:r>
            </a:p>
          </p:txBody>
        </p:sp>
        <p:pic>
          <p:nvPicPr>
            <p:cNvPr id="11" name="Picture 10"/>
            <p:cNvPicPr>
              <a:picLocks noChangeAspect="1"/>
            </p:cNvPicPr>
            <p:nvPr userDrawn="1"/>
          </p:nvPicPr>
          <p:blipFill>
            <a:blip r:embed="rId2"/>
            <a:stretch>
              <a:fillRect/>
            </a:stretch>
          </p:blipFill>
          <p:spPr>
            <a:xfrm>
              <a:off x="411685" y="4721167"/>
              <a:ext cx="2026716" cy="188399"/>
            </a:xfrm>
            <a:prstGeom prst="rect">
              <a:avLst/>
            </a:prstGeom>
          </p:spPr>
        </p:pic>
      </p:grpSp>
    </p:spTree>
    <p:extLst>
      <p:ext uri="{BB962C8B-B14F-4D97-AF65-F5344CB8AC3E}">
        <p14:creationId xmlns:p14="http://schemas.microsoft.com/office/powerpoint/2010/main" val="196875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_Slide_Opt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6055" y="4472449"/>
            <a:ext cx="1321719" cy="368948"/>
          </a:xfrm>
          <a:prstGeom prst="rect">
            <a:avLst/>
          </a:prstGeom>
        </p:spPr>
      </p:pic>
      <p:sp>
        <p:nvSpPr>
          <p:cNvPr id="8" name="Rectangle 7"/>
          <p:cNvSpPr/>
          <p:nvPr userDrawn="1"/>
        </p:nvSpPr>
        <p:spPr>
          <a:xfrm>
            <a:off x="390418" y="339725"/>
            <a:ext cx="3245478" cy="43202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p:cNvSpPr>
            <a:spLocks noGrp="1"/>
          </p:cNvSpPr>
          <p:nvPr>
            <p:ph type="body" sz="quarter" idx="13"/>
          </p:nvPr>
        </p:nvSpPr>
        <p:spPr>
          <a:xfrm>
            <a:off x="690026" y="627535"/>
            <a:ext cx="2729846" cy="3876212"/>
          </a:xfrm>
          <a:prstGeom prst="rect">
            <a:avLst/>
          </a:prstGeom>
          <a:noFill/>
        </p:spPr>
        <p:txBody>
          <a:bodyPr lIns="0" tIns="0" rIns="0" bIns="0" anchor="t" anchorCtr="0"/>
          <a:lstStyle>
            <a:lvl1pPr marL="0" indent="0">
              <a:lnSpc>
                <a:spcPct val="95000"/>
              </a:lnSpc>
              <a:spcBef>
                <a:spcPts val="0"/>
              </a:spcBef>
              <a:spcAft>
                <a:spcPts val="1200"/>
              </a:spcAft>
              <a:buFontTx/>
              <a:buNone/>
              <a:tabLst/>
              <a:defRPr sz="2700" b="0">
                <a:solidFill>
                  <a:schemeClr val="tx1"/>
                </a:solidFill>
              </a:defRPr>
            </a:lvl1pPr>
            <a:lvl2pPr marL="0" indent="0">
              <a:lnSpc>
                <a:spcPct val="100000"/>
              </a:lnSpc>
              <a:spcBef>
                <a:spcPts val="0"/>
              </a:spcBef>
              <a:spcAft>
                <a:spcPts val="400"/>
              </a:spcAft>
              <a:buClrTx/>
              <a:buFont typeface="Arial" panose="020B0604020202020204" pitchFamily="34" charset="0"/>
              <a:buNone/>
              <a:tabLst/>
              <a:defRPr sz="2100">
                <a:solidFill>
                  <a:srgbClr val="6DAF3D"/>
                </a:solidFill>
              </a:defRPr>
            </a:lvl2pPr>
            <a:lvl3pPr marL="0" indent="0">
              <a:buClrTx/>
              <a:buFont typeface="Arial" panose="020B0604020202020204" pitchFamily="34" charset="0"/>
              <a:buNone/>
              <a:tabLst/>
              <a:defRPr>
                <a:solidFill>
                  <a:schemeClr val="tx1"/>
                </a:solidFill>
              </a:defRPr>
            </a:lvl3pPr>
            <a:lvl4pPr marL="0" indent="0">
              <a:buClrTx/>
              <a:buFont typeface="Arial" panose="020B0604020202020204" pitchFamily="34" charset="0"/>
              <a:buNone/>
              <a:tabLst/>
              <a:defRPr>
                <a:solidFill>
                  <a:schemeClr val="tx1"/>
                </a:solidFill>
              </a:defRPr>
            </a:lvl4pPr>
            <a:lvl5pPr marL="0" indent="0">
              <a:buClrTx/>
              <a:buFont typeface="Arial" panose="020B0604020202020204" pitchFamily="34" charset="0"/>
              <a:buNone/>
              <a:tabLs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userDrawn="1"/>
        </p:nvGrpSpPr>
        <p:grpSpPr>
          <a:xfrm>
            <a:off x="362065" y="4721167"/>
            <a:ext cx="2804866" cy="422333"/>
            <a:chOff x="362065" y="4721167"/>
            <a:chExt cx="2804866" cy="422333"/>
          </a:xfrm>
        </p:grpSpPr>
        <p:sp>
          <p:nvSpPr>
            <p:cNvPr id="6" name="TextBox 5"/>
            <p:cNvSpPr txBox="1"/>
            <p:nvPr userDrawn="1"/>
          </p:nvSpPr>
          <p:spPr>
            <a:xfrm>
              <a:off x="362065" y="4912668"/>
              <a:ext cx="2804866" cy="230832"/>
            </a:xfrm>
            <a:prstGeom prst="rect">
              <a:avLst/>
            </a:prstGeom>
            <a:noFill/>
          </p:spPr>
          <p:txBody>
            <a:bodyPr wrap="square" rtlCol="0">
              <a:spAutoFit/>
            </a:bodyPr>
            <a:lstStyle/>
            <a:p>
              <a:r>
                <a:rPr lang="de-DE" sz="900" b="1">
                  <a:solidFill>
                    <a:prstClr val="black"/>
                  </a:solidFill>
                  <a:latin typeface="AbadiMT-CondensedExtraBold" charset="0"/>
                </a:rPr>
                <a:t>©</a:t>
              </a:r>
              <a:r>
                <a:rPr lang="en-US" sz="900"/>
                <a:t> Inkjet Insight LLC all rights reserved</a:t>
              </a:r>
            </a:p>
          </p:txBody>
        </p:sp>
        <p:pic>
          <p:nvPicPr>
            <p:cNvPr id="10" name="Picture 9"/>
            <p:cNvPicPr>
              <a:picLocks noChangeAspect="1"/>
            </p:cNvPicPr>
            <p:nvPr userDrawn="1"/>
          </p:nvPicPr>
          <p:blipFill>
            <a:blip r:embed="rId3"/>
            <a:stretch>
              <a:fillRect/>
            </a:stretch>
          </p:blipFill>
          <p:spPr>
            <a:xfrm>
              <a:off x="411685" y="4721167"/>
              <a:ext cx="2026716" cy="188399"/>
            </a:xfrm>
            <a:prstGeom prst="rect">
              <a:avLst/>
            </a:prstGeom>
          </p:spPr>
        </p:pic>
      </p:grpSp>
    </p:spTree>
    <p:extLst>
      <p:ext uri="{BB962C8B-B14F-4D97-AF65-F5344CB8AC3E}">
        <p14:creationId xmlns:p14="http://schemas.microsoft.com/office/powerpoint/2010/main" val="276628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785447" y="1143000"/>
            <a:ext cx="7461087" cy="2938346"/>
          </a:xfrm>
          <a:prstGeom prst="rect">
            <a:avLst/>
          </a:prstGeom>
        </p:spPr>
        <p:txBody>
          <a:bodyPr/>
          <a:lstStyle>
            <a:lvl1pPr algn="l">
              <a:lnSpc>
                <a:spcPct val="100000"/>
              </a:lnSpc>
              <a:defRPr sz="1650" b="1">
                <a:latin typeface="Muli" charset="0"/>
                <a:ea typeface="Muli" charset="0"/>
                <a:cs typeface="Muli" charset="0"/>
              </a:defRPr>
            </a:lvl1pPr>
            <a:lvl2pPr marL="0" indent="0">
              <a:lnSpc>
                <a:spcPct val="100000"/>
              </a:lnSpc>
              <a:spcBef>
                <a:spcPts val="900"/>
              </a:spcBef>
              <a:buNone/>
              <a:defRPr sz="1350">
                <a:latin typeface="Muli" charset="0"/>
                <a:ea typeface="Muli" charset="0"/>
                <a:cs typeface="Muli" charset="0"/>
              </a:defRPr>
            </a:lvl2pPr>
            <a:lvl3pPr marL="470297" indent="-128588">
              <a:lnSpc>
                <a:spcPct val="100000"/>
              </a:lnSpc>
              <a:spcBef>
                <a:spcPts val="450"/>
              </a:spcBef>
              <a:defRPr sz="1200">
                <a:latin typeface="Muli" charset="0"/>
                <a:ea typeface="Muli" charset="0"/>
                <a:cs typeface="Muli" charset="0"/>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p:txBody>
      </p:sp>
      <p:sp>
        <p:nvSpPr>
          <p:cNvPr id="4" name="Title 3"/>
          <p:cNvSpPr>
            <a:spLocks noGrp="1"/>
          </p:cNvSpPr>
          <p:nvPr>
            <p:ph type="title"/>
          </p:nvPr>
        </p:nvSpPr>
        <p:spPr>
          <a:xfrm>
            <a:off x="422031" y="175847"/>
            <a:ext cx="8253047" cy="546114"/>
          </a:xfrm>
          <a:prstGeom prst="rect">
            <a:avLst/>
          </a:prstGeom>
        </p:spPr>
        <p:txBody>
          <a:bodyPr>
            <a:normAutofit/>
          </a:bodyPr>
          <a:lstStyle>
            <a:lvl1pPr>
              <a:defRPr sz="2400" cap="none" baseline="0"/>
            </a:lvl1pPr>
          </a:lstStyle>
          <a:p>
            <a:r>
              <a:rPr lang="en-US"/>
              <a:t>Click to edit Master title style</a:t>
            </a:r>
            <a:endParaRPr lang="en-US" dirty="0"/>
          </a:p>
        </p:txBody>
      </p:sp>
      <p:grpSp>
        <p:nvGrpSpPr>
          <p:cNvPr id="5" name="Group 4"/>
          <p:cNvGrpSpPr/>
          <p:nvPr userDrawn="1"/>
        </p:nvGrpSpPr>
        <p:grpSpPr>
          <a:xfrm>
            <a:off x="362065" y="4721167"/>
            <a:ext cx="2804866" cy="422333"/>
            <a:chOff x="362065" y="4721167"/>
            <a:chExt cx="2804866" cy="422333"/>
          </a:xfrm>
        </p:grpSpPr>
        <p:sp>
          <p:nvSpPr>
            <p:cNvPr id="6" name="TextBox 5"/>
            <p:cNvSpPr txBox="1"/>
            <p:nvPr userDrawn="1"/>
          </p:nvSpPr>
          <p:spPr>
            <a:xfrm>
              <a:off x="362065" y="4912668"/>
              <a:ext cx="2804866" cy="230832"/>
            </a:xfrm>
            <a:prstGeom prst="rect">
              <a:avLst/>
            </a:prstGeom>
            <a:noFill/>
          </p:spPr>
          <p:txBody>
            <a:bodyPr wrap="square" rtlCol="0">
              <a:spAutoFit/>
            </a:bodyPr>
            <a:lstStyle/>
            <a:p>
              <a:r>
                <a:rPr lang="de-DE" sz="900" b="1">
                  <a:solidFill>
                    <a:prstClr val="black"/>
                  </a:solidFill>
                  <a:latin typeface="AbadiMT-CondensedExtraBold" charset="0"/>
                </a:rPr>
                <a:t>©</a:t>
              </a:r>
              <a:r>
                <a:rPr lang="en-US" sz="900"/>
                <a:t> Inkjet Insight LLC all rights reserved</a:t>
              </a:r>
            </a:p>
          </p:txBody>
        </p:sp>
        <p:pic>
          <p:nvPicPr>
            <p:cNvPr id="7" name="Picture 6"/>
            <p:cNvPicPr>
              <a:picLocks noChangeAspect="1"/>
            </p:cNvPicPr>
            <p:nvPr userDrawn="1"/>
          </p:nvPicPr>
          <p:blipFill>
            <a:blip r:embed="rId2"/>
            <a:stretch>
              <a:fillRect/>
            </a:stretch>
          </p:blipFill>
          <p:spPr>
            <a:xfrm>
              <a:off x="411685" y="4721167"/>
              <a:ext cx="2026716" cy="188399"/>
            </a:xfrm>
            <a:prstGeom prst="rect">
              <a:avLst/>
            </a:prstGeom>
          </p:spPr>
        </p:pic>
      </p:grpSp>
    </p:spTree>
    <p:extLst>
      <p:ext uri="{BB962C8B-B14F-4D97-AF65-F5344CB8AC3E}">
        <p14:creationId xmlns:p14="http://schemas.microsoft.com/office/powerpoint/2010/main" val="3085039603"/>
      </p:ext>
    </p:extLst>
  </p:cSld>
  <p:clrMapOvr>
    <a:masterClrMapping/>
  </p:clrMapOvr>
  <p:extLst>
    <p:ext uri="{DCECCB84-F9BA-43D5-87BE-67443E8EF086}">
      <p15:sldGuideLst xmlns:p15="http://schemas.microsoft.com/office/powerpoint/2012/main">
        <p15:guide id="1" orient="horz" pos="960">
          <p15:clr>
            <a:srgbClr val="FBAE40"/>
          </p15:clr>
        </p15:guide>
        <p15:guide id="2" pos="13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
        <p:nvSpPr>
          <p:cNvPr id="27" name="Google Shape;27;p29"/>
          <p:cNvSpPr txBox="1">
            <a:spLocks noGrp="1"/>
          </p:cNvSpPr>
          <p:nvPr>
            <p:ph type="title"/>
          </p:nvPr>
        </p:nvSpPr>
        <p:spPr>
          <a:xfrm>
            <a:off x="0" y="573280"/>
            <a:ext cx="9144000" cy="96977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9"/>
          <p:cNvSpPr txBox="1">
            <a:spLocks noGrp="1"/>
          </p:cNvSpPr>
          <p:nvPr>
            <p:ph type="body" idx="1"/>
          </p:nvPr>
        </p:nvSpPr>
        <p:spPr>
          <a:xfrm>
            <a:off x="594122" y="1714500"/>
            <a:ext cx="8035528" cy="273423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2738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_Slide_Opt_7">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2800" y="133350"/>
            <a:ext cx="1981200" cy="912207"/>
          </a:xfrm>
          <a:prstGeom prst="rect">
            <a:avLst/>
          </a:prstGeom>
        </p:spPr>
      </p:pic>
      <p:pic>
        <p:nvPicPr>
          <p:cNvPr id="10" name="Picture 9">
            <a:extLst>
              <a:ext uri="{FF2B5EF4-FFF2-40B4-BE49-F238E27FC236}">
                <a16:creationId xmlns:a16="http://schemas.microsoft.com/office/drawing/2014/main" id="{4D03862B-00E5-4475-BD2E-E540A786D1E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3978" b="6752"/>
          <a:stretch/>
        </p:blipFill>
        <p:spPr>
          <a:xfrm>
            <a:off x="457200" y="0"/>
            <a:ext cx="7086600" cy="5143500"/>
          </a:xfrm>
          <a:prstGeom prst="rect">
            <a:avLst/>
          </a:prstGeom>
        </p:spPr>
      </p:pic>
    </p:spTree>
    <p:extLst>
      <p:ext uri="{BB962C8B-B14F-4D97-AF65-F5344CB8AC3E}">
        <p14:creationId xmlns:p14="http://schemas.microsoft.com/office/powerpoint/2010/main" val="388312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_Slide_Opt_7">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2800" y="133350"/>
            <a:ext cx="1981200" cy="912207"/>
          </a:xfrm>
          <a:prstGeom prst="rect">
            <a:avLst/>
          </a:prstGeom>
        </p:spPr>
      </p:pic>
      <p:pic>
        <p:nvPicPr>
          <p:cNvPr id="10" name="Picture 9">
            <a:extLst>
              <a:ext uri="{FF2B5EF4-FFF2-40B4-BE49-F238E27FC236}">
                <a16:creationId xmlns:a16="http://schemas.microsoft.com/office/drawing/2014/main" id="{4D03862B-00E5-4475-BD2E-E540A786D1E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3978" b="6752"/>
          <a:stretch/>
        </p:blipFill>
        <p:spPr>
          <a:xfrm>
            <a:off x="457200" y="0"/>
            <a:ext cx="5441129" cy="5143500"/>
          </a:xfrm>
          <a:prstGeom prst="rect">
            <a:avLst/>
          </a:prstGeom>
        </p:spPr>
      </p:pic>
    </p:spTree>
    <p:extLst>
      <p:ext uri="{BB962C8B-B14F-4D97-AF65-F5344CB8AC3E}">
        <p14:creationId xmlns:p14="http://schemas.microsoft.com/office/powerpoint/2010/main" val="39954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Slide_Opt_9">
    <p:spTree>
      <p:nvGrpSpPr>
        <p:cNvPr id="1" name=""/>
        <p:cNvGrpSpPr/>
        <p:nvPr/>
      </p:nvGrpSpPr>
      <p:grpSpPr>
        <a:xfrm>
          <a:off x="0" y="0"/>
          <a:ext cx="0" cy="0"/>
          <a:chOff x="0" y="0"/>
          <a:chExt cx="0" cy="0"/>
        </a:xfrm>
      </p:grpSpPr>
      <p:sp>
        <p:nvSpPr>
          <p:cNvPr id="6" name="Text Placeholder 3"/>
          <p:cNvSpPr txBox="1">
            <a:spLocks/>
          </p:cNvSpPr>
          <p:nvPr userDrawn="1"/>
        </p:nvSpPr>
        <p:spPr>
          <a:xfrm>
            <a:off x="404340" y="339725"/>
            <a:ext cx="8376123" cy="3165474"/>
          </a:xfrm>
          <a:prstGeom prst="rect">
            <a:avLst/>
          </a:prstGeom>
          <a:solidFill>
            <a:srgbClr val="6DAF3D"/>
          </a:solidFill>
        </p:spPr>
        <p:txBody>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a:p>
        </p:txBody>
      </p:sp>
      <p:sp>
        <p:nvSpPr>
          <p:cNvPr id="9" name="Title 3"/>
          <p:cNvSpPr>
            <a:spLocks noGrp="1"/>
          </p:cNvSpPr>
          <p:nvPr>
            <p:ph type="title" hasCustomPrompt="1"/>
          </p:nvPr>
        </p:nvSpPr>
        <p:spPr>
          <a:xfrm>
            <a:off x="404340" y="3697543"/>
            <a:ext cx="7848872" cy="764664"/>
          </a:xfrm>
          <a:prstGeom prst="rect">
            <a:avLst/>
          </a:prstGeom>
        </p:spPr>
        <p:txBody>
          <a:bodyPr lIns="0" tIns="0" rIns="0" bIns="0" anchor="b" anchorCtr="0">
            <a:spAutoFit/>
          </a:bodyPr>
          <a:lstStyle>
            <a:lvl1pPr>
              <a:defRPr sz="2700">
                <a:solidFill>
                  <a:schemeClr val="tx1"/>
                </a:solidFill>
              </a:defRPr>
            </a:lvl1pPr>
          </a:lstStyle>
          <a:p>
            <a:r>
              <a:rPr lang="en-US" dirty="0"/>
              <a:t>Click to edit </a:t>
            </a:r>
            <a:br>
              <a:rPr lang="en-US" dirty="0"/>
            </a:br>
            <a:r>
              <a:rPr lang="en-US" dirty="0"/>
              <a:t>Master title style</a:t>
            </a:r>
          </a:p>
        </p:txBody>
      </p:sp>
      <p:grpSp>
        <p:nvGrpSpPr>
          <p:cNvPr id="5" name="Group 4"/>
          <p:cNvGrpSpPr/>
          <p:nvPr userDrawn="1"/>
        </p:nvGrpSpPr>
        <p:grpSpPr>
          <a:xfrm>
            <a:off x="362065" y="4721167"/>
            <a:ext cx="2804866" cy="422333"/>
            <a:chOff x="362065" y="4721167"/>
            <a:chExt cx="2804866" cy="422333"/>
          </a:xfrm>
        </p:grpSpPr>
        <p:sp>
          <p:nvSpPr>
            <p:cNvPr id="8" name="TextBox 7"/>
            <p:cNvSpPr txBox="1"/>
            <p:nvPr userDrawn="1"/>
          </p:nvSpPr>
          <p:spPr>
            <a:xfrm>
              <a:off x="362065" y="4912668"/>
              <a:ext cx="2804866" cy="230832"/>
            </a:xfrm>
            <a:prstGeom prst="rect">
              <a:avLst/>
            </a:prstGeom>
            <a:noFill/>
          </p:spPr>
          <p:txBody>
            <a:bodyPr wrap="square" rtlCol="0">
              <a:spAutoFit/>
            </a:bodyPr>
            <a:lstStyle/>
            <a:p>
              <a:r>
                <a:rPr lang="de-DE" sz="900" b="1">
                  <a:solidFill>
                    <a:prstClr val="black"/>
                  </a:solidFill>
                  <a:latin typeface="AbadiMT-CondensedExtraBold" charset="0"/>
                </a:rPr>
                <a:t>©</a:t>
              </a:r>
              <a:r>
                <a:rPr lang="en-US" sz="900"/>
                <a:t> Inkjet Insight LLC all rights reserved</a:t>
              </a:r>
            </a:p>
          </p:txBody>
        </p:sp>
        <p:pic>
          <p:nvPicPr>
            <p:cNvPr id="10" name="Picture 9"/>
            <p:cNvPicPr>
              <a:picLocks noChangeAspect="1"/>
            </p:cNvPicPr>
            <p:nvPr userDrawn="1"/>
          </p:nvPicPr>
          <p:blipFill>
            <a:blip r:embed="rId2"/>
            <a:stretch>
              <a:fillRect/>
            </a:stretch>
          </p:blipFill>
          <p:spPr>
            <a:xfrm>
              <a:off x="411685" y="4721167"/>
              <a:ext cx="2026716" cy="188399"/>
            </a:xfrm>
            <a:prstGeom prst="rect">
              <a:avLst/>
            </a:prstGeom>
          </p:spPr>
        </p:pic>
      </p:grpSp>
    </p:spTree>
    <p:extLst>
      <p:ext uri="{BB962C8B-B14F-4D97-AF65-F5344CB8AC3E}">
        <p14:creationId xmlns:p14="http://schemas.microsoft.com/office/powerpoint/2010/main" val="158798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_Slide_Opt_7">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2878679" y="2023110"/>
            <a:ext cx="5901784" cy="2056765"/>
          </a:xfrm>
          <a:prstGeom prst="rect">
            <a:avLst/>
          </a:prstGeom>
        </p:spPr>
        <p:txBody>
          <a:bodyPr lIns="0" tIns="0" rIns="0" bIns="0"/>
          <a:lstStyle>
            <a:lvl1pPr>
              <a:defRPr sz="2700"/>
            </a:lvl1pPr>
          </a:lstStyle>
          <a:p>
            <a:r>
              <a:rPr lang="en-US" dirty="0"/>
              <a:t>Click to edit </a:t>
            </a:r>
            <a:br>
              <a:rPr lang="en-US" dirty="0"/>
            </a:br>
            <a:r>
              <a:rPr lang="en-US" dirty="0"/>
              <a:t>Master title style</a:t>
            </a:r>
          </a:p>
        </p:txBody>
      </p:sp>
      <p:sp>
        <p:nvSpPr>
          <p:cNvPr id="7" name="Rounded Rectangle 6"/>
          <p:cNvSpPr/>
          <p:nvPr userDrawn="1"/>
        </p:nvSpPr>
        <p:spPr>
          <a:xfrm>
            <a:off x="2941392" y="-742007"/>
            <a:ext cx="146304" cy="2340250"/>
          </a:xfrm>
          <a:prstGeom prst="roundRect">
            <a:avLst>
              <a:gd name="adj" fmla="val 49777"/>
            </a:avLst>
          </a:prstGeom>
          <a:solidFill>
            <a:srgbClr val="FD9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388938" y="2100594"/>
            <a:ext cx="2022822" cy="146304"/>
          </a:xfrm>
          <a:prstGeom prst="roundRect">
            <a:avLst>
              <a:gd name="adj" fmla="val 50000"/>
            </a:avLst>
          </a:prstGeom>
          <a:solidFill>
            <a:srgbClr val="9B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34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Slide_Opt_3">
    <p:spTree>
      <p:nvGrpSpPr>
        <p:cNvPr id="1" name=""/>
        <p:cNvGrpSpPr/>
        <p:nvPr/>
      </p:nvGrpSpPr>
      <p:grpSpPr>
        <a:xfrm>
          <a:off x="0" y="0"/>
          <a:ext cx="0" cy="0"/>
          <a:chOff x="0" y="0"/>
          <a:chExt cx="0" cy="0"/>
        </a:xfrm>
      </p:grpSpPr>
      <p:sp>
        <p:nvSpPr>
          <p:cNvPr id="5" name="Text Placeholder 3"/>
          <p:cNvSpPr txBox="1">
            <a:spLocks/>
          </p:cNvSpPr>
          <p:nvPr userDrawn="1"/>
        </p:nvSpPr>
        <p:spPr>
          <a:xfrm>
            <a:off x="404341" y="339724"/>
            <a:ext cx="7139460" cy="3740151"/>
          </a:xfrm>
          <a:prstGeom prst="rect">
            <a:avLst/>
          </a:prstGeom>
          <a:solidFill>
            <a:srgbClr val="6DAF3D"/>
          </a:solidFill>
        </p:spPr>
        <p:txBody>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a:p>
        </p:txBody>
      </p:sp>
      <p:sp>
        <p:nvSpPr>
          <p:cNvPr id="9" name="Title 3"/>
          <p:cNvSpPr>
            <a:spLocks noGrp="1"/>
          </p:cNvSpPr>
          <p:nvPr>
            <p:ph type="title" hasCustomPrompt="1"/>
          </p:nvPr>
        </p:nvSpPr>
        <p:spPr>
          <a:xfrm>
            <a:off x="762000" y="1266825"/>
            <a:ext cx="5562600" cy="1990725"/>
          </a:xfrm>
          <a:prstGeom prst="rect">
            <a:avLst/>
          </a:prstGeom>
        </p:spPr>
        <p:txBody>
          <a:bodyPr lIns="0" tIns="0" rIns="0" bIns="0"/>
          <a:lstStyle>
            <a:lvl1pPr>
              <a:defRPr sz="2700">
                <a:solidFill>
                  <a:schemeClr val="bg1"/>
                </a:solidFill>
              </a:defRPr>
            </a:lvl1pPr>
          </a:lstStyle>
          <a:p>
            <a:r>
              <a:rPr lang="en-US" dirty="0"/>
              <a:t>Click to edit </a:t>
            </a:r>
            <a:br>
              <a:rPr lang="en-US" dirty="0"/>
            </a:br>
            <a:r>
              <a:rPr lang="en-US" dirty="0"/>
              <a:t>Master title style</a:t>
            </a:r>
          </a:p>
        </p:txBody>
      </p:sp>
      <p:grpSp>
        <p:nvGrpSpPr>
          <p:cNvPr id="4" name="Group 3"/>
          <p:cNvGrpSpPr/>
          <p:nvPr userDrawn="1"/>
        </p:nvGrpSpPr>
        <p:grpSpPr>
          <a:xfrm>
            <a:off x="362065" y="4721167"/>
            <a:ext cx="2804866" cy="422333"/>
            <a:chOff x="362065" y="4721167"/>
            <a:chExt cx="2804866" cy="422333"/>
          </a:xfrm>
        </p:grpSpPr>
        <p:sp>
          <p:nvSpPr>
            <p:cNvPr id="6" name="TextBox 5"/>
            <p:cNvSpPr txBox="1"/>
            <p:nvPr userDrawn="1"/>
          </p:nvSpPr>
          <p:spPr>
            <a:xfrm>
              <a:off x="362065" y="4912668"/>
              <a:ext cx="2804866" cy="230832"/>
            </a:xfrm>
            <a:prstGeom prst="rect">
              <a:avLst/>
            </a:prstGeom>
            <a:noFill/>
          </p:spPr>
          <p:txBody>
            <a:bodyPr wrap="square" rtlCol="0">
              <a:spAutoFit/>
            </a:bodyPr>
            <a:lstStyle/>
            <a:p>
              <a:r>
                <a:rPr lang="de-DE" sz="900" b="1">
                  <a:solidFill>
                    <a:prstClr val="black"/>
                  </a:solidFill>
                  <a:latin typeface="AbadiMT-CondensedExtraBold" charset="0"/>
                </a:rPr>
                <a:t>©</a:t>
              </a:r>
              <a:r>
                <a:rPr lang="en-US" sz="900"/>
                <a:t> Inkjet Insight LLC all rights reserved</a:t>
              </a:r>
            </a:p>
          </p:txBody>
        </p:sp>
        <p:pic>
          <p:nvPicPr>
            <p:cNvPr id="7" name="Picture 6"/>
            <p:cNvPicPr>
              <a:picLocks noChangeAspect="1"/>
            </p:cNvPicPr>
            <p:nvPr userDrawn="1"/>
          </p:nvPicPr>
          <p:blipFill>
            <a:blip r:embed="rId2"/>
            <a:stretch>
              <a:fillRect/>
            </a:stretch>
          </p:blipFill>
          <p:spPr>
            <a:xfrm>
              <a:off x="411685" y="4721167"/>
              <a:ext cx="2026716" cy="188399"/>
            </a:xfrm>
            <a:prstGeom prst="rect">
              <a:avLst/>
            </a:prstGeom>
          </p:spPr>
        </p:pic>
      </p:grpSp>
    </p:spTree>
    <p:extLst>
      <p:ext uri="{BB962C8B-B14F-4D97-AF65-F5344CB8AC3E}">
        <p14:creationId xmlns:p14="http://schemas.microsoft.com/office/powerpoint/2010/main" val="343384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Slide - 1 Line Title">
    <p:spTree>
      <p:nvGrpSpPr>
        <p:cNvPr id="1" name=""/>
        <p:cNvGrpSpPr/>
        <p:nvPr/>
      </p:nvGrpSpPr>
      <p:grpSpPr>
        <a:xfrm>
          <a:off x="0" y="0"/>
          <a:ext cx="0" cy="0"/>
          <a:chOff x="0" y="0"/>
          <a:chExt cx="0" cy="0"/>
        </a:xfrm>
      </p:grpSpPr>
      <p:sp>
        <p:nvSpPr>
          <p:cNvPr id="6" name="Text Placeholder 10"/>
          <p:cNvSpPr>
            <a:spLocks noGrp="1"/>
          </p:cNvSpPr>
          <p:nvPr>
            <p:ph type="body" sz="quarter" idx="13"/>
          </p:nvPr>
        </p:nvSpPr>
        <p:spPr>
          <a:xfrm>
            <a:off x="390418" y="1419225"/>
            <a:ext cx="8368903" cy="2660650"/>
          </a:xfrm>
          <a:prstGeom prst="rect">
            <a:avLst/>
          </a:prstGeom>
        </p:spPr>
        <p:txBody>
          <a:bodyPr lIns="0" tIns="0" rIns="0" bIns="0"/>
          <a:lstStyle>
            <a:lvl1pPr marL="0" indent="0">
              <a:buNone/>
              <a:tabLst/>
              <a:defRPr>
                <a:solidFill>
                  <a:srgbClr val="6DAF3D"/>
                </a:solidFill>
              </a:defRPr>
            </a:lvl1pPr>
            <a:lvl2pPr marL="176213" indent="-176213">
              <a:lnSpc>
                <a:spcPct val="95000"/>
              </a:lnSpc>
              <a:buClrTx/>
              <a:tabLst/>
              <a:defRPr>
                <a:solidFill>
                  <a:schemeClr val="tx1"/>
                </a:solidFill>
              </a:defRPr>
            </a:lvl2pPr>
            <a:lvl3pPr marL="358379" indent="-164306">
              <a:lnSpc>
                <a:spcPct val="95000"/>
              </a:lnSpc>
              <a:buClrTx/>
              <a:buFont typeface="Arial" panose="020B0604020202020204" pitchFamily="34" charset="0"/>
              <a:buChar char="‒"/>
              <a:tabLst/>
              <a:defRPr>
                <a:solidFill>
                  <a:schemeClr val="tx1"/>
                </a:solidFill>
              </a:defRPr>
            </a:lvl3pPr>
            <a:lvl4pPr marL="532210" indent="-173831">
              <a:lnSpc>
                <a:spcPct val="95000"/>
              </a:lnSpc>
              <a:buClrTx/>
              <a:tabLst/>
              <a:defRPr sz="1350">
                <a:solidFill>
                  <a:schemeClr val="tx1"/>
                </a:solidFill>
              </a:defRPr>
            </a:lvl4pPr>
            <a:lvl5pPr marL="710804" indent="-171450">
              <a:lnSpc>
                <a:spcPct val="95000"/>
              </a:lnSpc>
              <a:buClrTx/>
              <a:buFont typeface="Arial" panose="020B0604020202020204" pitchFamily="34" charset="0"/>
              <a:buChar char="‒"/>
              <a:tabLst/>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395717" y="348676"/>
            <a:ext cx="8368904" cy="918148"/>
          </a:xfrm>
          <a:prstGeom prst="rect">
            <a:avLst/>
          </a:prstGeom>
        </p:spPr>
        <p:txBody>
          <a:bodyPr lIns="0" rIns="0" anchor="t" anchorCtr="0"/>
          <a:lstStyle>
            <a:lvl1pPr>
              <a:defRPr lang="en-US" sz="2700" b="0" kern="1200" smtClean="0">
                <a:solidFill>
                  <a:schemeClr val="tx1"/>
                </a:solidFill>
                <a:latin typeface="+mj-lt"/>
                <a:ea typeface="+mj-ea"/>
                <a:cs typeface="+mj-cs"/>
              </a:defRPr>
            </a:lvl1pPr>
          </a:lstStyle>
          <a:p>
            <a:pPr marL="0" lvl="0" indent="0" algn="l" defTabSz="685800" rtl="0" eaLnBrk="1" latinLnBrk="0" hangingPunct="1">
              <a:lnSpc>
                <a:spcPct val="90000"/>
              </a:lnSpc>
              <a:spcBef>
                <a:spcPct val="0"/>
              </a:spcBef>
              <a:buClr>
                <a:schemeClr val="accent1"/>
              </a:buClr>
              <a:buFontTx/>
              <a:buNone/>
              <a:tabLst/>
            </a:pPr>
            <a:r>
              <a:rPr lang="en-US"/>
              <a:t>Click to edit Master title style</a:t>
            </a:r>
            <a:endParaRPr lang="en-US" dirty="0"/>
          </a:p>
        </p:txBody>
      </p:sp>
      <p:sp>
        <p:nvSpPr>
          <p:cNvPr id="5" name="TextBox 4"/>
          <p:cNvSpPr txBox="1"/>
          <p:nvPr userDrawn="1"/>
        </p:nvSpPr>
        <p:spPr>
          <a:xfrm>
            <a:off x="362065" y="4912668"/>
            <a:ext cx="2804866" cy="230832"/>
          </a:xfrm>
          <a:prstGeom prst="rect">
            <a:avLst/>
          </a:prstGeom>
          <a:noFill/>
        </p:spPr>
        <p:txBody>
          <a:bodyPr wrap="square" rtlCol="0">
            <a:spAutoFit/>
          </a:bodyPr>
          <a:lstStyle/>
          <a:p>
            <a:r>
              <a:rPr lang="de-DE" sz="900" b="1">
                <a:solidFill>
                  <a:prstClr val="black"/>
                </a:solidFill>
                <a:latin typeface="AbadiMT-CondensedExtraBold" charset="0"/>
              </a:rPr>
              <a:t>©</a:t>
            </a:r>
            <a:r>
              <a:rPr lang="en-US" sz="900"/>
              <a:t> Inkjet Insight LLC all rights reserved</a:t>
            </a:r>
          </a:p>
        </p:txBody>
      </p:sp>
      <p:pic>
        <p:nvPicPr>
          <p:cNvPr id="8" name="Picture 7"/>
          <p:cNvPicPr>
            <a:picLocks noChangeAspect="1"/>
          </p:cNvPicPr>
          <p:nvPr userDrawn="1"/>
        </p:nvPicPr>
        <p:blipFill>
          <a:blip r:embed="rId2"/>
          <a:stretch>
            <a:fillRect/>
          </a:stretch>
        </p:blipFill>
        <p:spPr>
          <a:xfrm>
            <a:off x="411685" y="4721167"/>
            <a:ext cx="2026716" cy="188399"/>
          </a:xfrm>
          <a:prstGeom prst="rect">
            <a:avLst/>
          </a:prstGeom>
        </p:spPr>
      </p:pic>
    </p:spTree>
    <p:extLst>
      <p:ext uri="{BB962C8B-B14F-4D97-AF65-F5344CB8AC3E}">
        <p14:creationId xmlns:p14="http://schemas.microsoft.com/office/powerpoint/2010/main" val="341160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_2Column">
    <p:spTree>
      <p:nvGrpSpPr>
        <p:cNvPr id="1" name=""/>
        <p:cNvGrpSpPr/>
        <p:nvPr/>
      </p:nvGrpSpPr>
      <p:grpSpPr>
        <a:xfrm>
          <a:off x="0" y="0"/>
          <a:ext cx="0" cy="0"/>
          <a:chOff x="0" y="0"/>
          <a:chExt cx="0" cy="0"/>
        </a:xfrm>
      </p:grpSpPr>
      <p:sp>
        <p:nvSpPr>
          <p:cNvPr id="6" name="Text Placeholder 10"/>
          <p:cNvSpPr>
            <a:spLocks noGrp="1"/>
          </p:cNvSpPr>
          <p:nvPr>
            <p:ph type="body" sz="quarter" idx="13"/>
          </p:nvPr>
        </p:nvSpPr>
        <p:spPr>
          <a:xfrm>
            <a:off x="390419" y="1419225"/>
            <a:ext cx="3965558" cy="2660650"/>
          </a:xfrm>
          <a:prstGeom prst="rect">
            <a:avLst/>
          </a:prstGeom>
        </p:spPr>
        <p:txBody>
          <a:bodyPr lIns="0" tIns="0" rIns="0" bIns="0"/>
          <a:lstStyle>
            <a:lvl1pPr marL="0" indent="0">
              <a:buNone/>
              <a:tabLst/>
              <a:defRPr>
                <a:solidFill>
                  <a:srgbClr val="6DAF3D"/>
                </a:solidFill>
              </a:defRPr>
            </a:lvl1pPr>
            <a:lvl2pPr marL="176213" indent="-176213">
              <a:lnSpc>
                <a:spcPct val="95000"/>
              </a:lnSpc>
              <a:buClrTx/>
              <a:tabLst/>
              <a:defRPr>
                <a:solidFill>
                  <a:schemeClr val="tx1"/>
                </a:solidFill>
              </a:defRPr>
            </a:lvl2pPr>
            <a:lvl3pPr marL="358379" indent="-164306">
              <a:lnSpc>
                <a:spcPct val="95000"/>
              </a:lnSpc>
              <a:buClrTx/>
              <a:buFont typeface="Arial" panose="020B0604020202020204" pitchFamily="34" charset="0"/>
              <a:buChar char="‒"/>
              <a:tabLst/>
              <a:defRPr>
                <a:solidFill>
                  <a:schemeClr val="tx1"/>
                </a:solidFill>
              </a:defRPr>
            </a:lvl3pPr>
            <a:lvl4pPr marL="532210" indent="-173831">
              <a:lnSpc>
                <a:spcPct val="95000"/>
              </a:lnSpc>
              <a:buClrTx/>
              <a:tabLst/>
              <a:defRPr sz="1350">
                <a:solidFill>
                  <a:schemeClr val="tx1"/>
                </a:solidFill>
              </a:defRPr>
            </a:lvl4pPr>
            <a:lvl5pPr marL="710804" indent="-171450">
              <a:lnSpc>
                <a:spcPct val="95000"/>
              </a:lnSpc>
              <a:buClrTx/>
              <a:buFont typeface="Arial" panose="020B0604020202020204" pitchFamily="34" charset="0"/>
              <a:buChar char="‒"/>
              <a:tabLst/>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p:cNvSpPr>
            <a:spLocks noGrp="1"/>
          </p:cNvSpPr>
          <p:nvPr>
            <p:ph type="body" sz="quarter" idx="14"/>
          </p:nvPr>
        </p:nvSpPr>
        <p:spPr>
          <a:xfrm>
            <a:off x="4798296" y="1419225"/>
            <a:ext cx="3965558" cy="2660650"/>
          </a:xfrm>
          <a:prstGeom prst="rect">
            <a:avLst/>
          </a:prstGeom>
        </p:spPr>
        <p:txBody>
          <a:bodyPr lIns="0" tIns="0" rIns="0" bIns="0"/>
          <a:lstStyle>
            <a:lvl1pPr marL="0" indent="0">
              <a:buNone/>
              <a:tabLst/>
              <a:defRPr>
                <a:solidFill>
                  <a:srgbClr val="6DAF3D"/>
                </a:solidFill>
              </a:defRPr>
            </a:lvl1pPr>
            <a:lvl2pPr marL="176213" indent="-176213">
              <a:lnSpc>
                <a:spcPct val="95000"/>
              </a:lnSpc>
              <a:buClrTx/>
              <a:tabLst/>
              <a:defRPr>
                <a:solidFill>
                  <a:schemeClr val="tx1"/>
                </a:solidFill>
              </a:defRPr>
            </a:lvl2pPr>
            <a:lvl3pPr marL="358379" indent="-164306">
              <a:lnSpc>
                <a:spcPct val="95000"/>
              </a:lnSpc>
              <a:buClrTx/>
              <a:buFont typeface="Arial" panose="020B0604020202020204" pitchFamily="34" charset="0"/>
              <a:buChar char="‒"/>
              <a:tabLst/>
              <a:defRPr>
                <a:solidFill>
                  <a:schemeClr val="tx1"/>
                </a:solidFill>
              </a:defRPr>
            </a:lvl3pPr>
            <a:lvl4pPr marL="532210" indent="-173831">
              <a:lnSpc>
                <a:spcPct val="95000"/>
              </a:lnSpc>
              <a:buClrTx/>
              <a:tabLst/>
              <a:defRPr sz="1350">
                <a:solidFill>
                  <a:schemeClr val="tx1"/>
                </a:solidFill>
              </a:defRPr>
            </a:lvl4pPr>
            <a:lvl5pPr marL="710804" indent="-171450">
              <a:lnSpc>
                <a:spcPct val="95000"/>
              </a:lnSpc>
              <a:buClrTx/>
              <a:buFont typeface="Arial" panose="020B0604020202020204" pitchFamily="34" charset="0"/>
              <a:buChar char="‒"/>
              <a:tabLst/>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95717" y="348676"/>
            <a:ext cx="7681483" cy="918148"/>
          </a:xfrm>
          <a:prstGeom prst="rect">
            <a:avLst/>
          </a:prstGeom>
        </p:spPr>
        <p:txBody>
          <a:bodyPr lIns="0" rIns="0" anchor="t" anchorCtr="0"/>
          <a:lstStyle>
            <a:lvl1pPr>
              <a:defRPr lang="en-US" sz="2700" b="0" kern="1200" smtClean="0">
                <a:solidFill>
                  <a:schemeClr val="tx1"/>
                </a:solidFill>
                <a:latin typeface="+mj-lt"/>
                <a:ea typeface="+mj-ea"/>
                <a:cs typeface="+mj-cs"/>
              </a:defRPr>
            </a:lvl1pPr>
          </a:lstStyle>
          <a:p>
            <a:pPr marL="0" lvl="0" indent="0" algn="l" defTabSz="685800" rtl="0" eaLnBrk="1" latinLnBrk="0" hangingPunct="1">
              <a:lnSpc>
                <a:spcPct val="90000"/>
              </a:lnSpc>
              <a:spcBef>
                <a:spcPct val="0"/>
              </a:spcBef>
              <a:buClr>
                <a:schemeClr val="accent1"/>
              </a:buClr>
              <a:buFontTx/>
              <a:buNone/>
              <a:tabLst/>
            </a:pPr>
            <a:r>
              <a:rPr lang="en-US"/>
              <a:t>Click to edit Master title style</a:t>
            </a:r>
            <a:endParaRPr lang="en-US" dirty="0"/>
          </a:p>
        </p:txBody>
      </p:sp>
      <p:sp>
        <p:nvSpPr>
          <p:cNvPr id="10" name="TextBox 9"/>
          <p:cNvSpPr txBox="1"/>
          <p:nvPr userDrawn="1"/>
        </p:nvSpPr>
        <p:spPr>
          <a:xfrm>
            <a:off x="362065" y="4912668"/>
            <a:ext cx="2804866" cy="230832"/>
          </a:xfrm>
          <a:prstGeom prst="rect">
            <a:avLst/>
          </a:prstGeom>
          <a:noFill/>
        </p:spPr>
        <p:txBody>
          <a:bodyPr wrap="square" rtlCol="0">
            <a:spAutoFit/>
          </a:bodyPr>
          <a:lstStyle/>
          <a:p>
            <a:r>
              <a:rPr lang="de-DE" sz="900" b="1">
                <a:solidFill>
                  <a:prstClr val="black"/>
                </a:solidFill>
                <a:latin typeface="AbadiMT-CondensedExtraBold" charset="0"/>
              </a:rPr>
              <a:t>©</a:t>
            </a:r>
            <a:r>
              <a:rPr lang="en-US" sz="900"/>
              <a:t> Inkjet Insight LLC all rights reserved</a:t>
            </a:r>
          </a:p>
        </p:txBody>
      </p:sp>
      <p:pic>
        <p:nvPicPr>
          <p:cNvPr id="2" name="Picture 1"/>
          <p:cNvPicPr>
            <a:picLocks noChangeAspect="1"/>
          </p:cNvPicPr>
          <p:nvPr userDrawn="1"/>
        </p:nvPicPr>
        <p:blipFill>
          <a:blip r:embed="rId2"/>
          <a:stretch>
            <a:fillRect/>
          </a:stretch>
        </p:blipFill>
        <p:spPr>
          <a:xfrm>
            <a:off x="411685" y="4721167"/>
            <a:ext cx="2026716" cy="188399"/>
          </a:xfrm>
          <a:prstGeom prst="rect">
            <a:avLst/>
          </a:prstGeom>
        </p:spPr>
      </p:pic>
    </p:spTree>
    <p:extLst>
      <p:ext uri="{BB962C8B-B14F-4D97-AF65-F5344CB8AC3E}">
        <p14:creationId xmlns:p14="http://schemas.microsoft.com/office/powerpoint/2010/main" val="366409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_3Column">
    <p:spTree>
      <p:nvGrpSpPr>
        <p:cNvPr id="1" name=""/>
        <p:cNvGrpSpPr/>
        <p:nvPr/>
      </p:nvGrpSpPr>
      <p:grpSpPr>
        <a:xfrm>
          <a:off x="0" y="0"/>
          <a:ext cx="0" cy="0"/>
          <a:chOff x="0" y="0"/>
          <a:chExt cx="0" cy="0"/>
        </a:xfrm>
      </p:grpSpPr>
      <p:sp>
        <p:nvSpPr>
          <p:cNvPr id="6" name="Title 1"/>
          <p:cNvSpPr>
            <a:spLocks noGrp="1"/>
          </p:cNvSpPr>
          <p:nvPr>
            <p:ph type="title"/>
          </p:nvPr>
        </p:nvSpPr>
        <p:spPr>
          <a:xfrm>
            <a:off x="395717" y="348676"/>
            <a:ext cx="8368904" cy="918148"/>
          </a:xfrm>
          <a:prstGeom prst="rect">
            <a:avLst/>
          </a:prstGeom>
        </p:spPr>
        <p:txBody>
          <a:bodyPr lIns="0" rIns="0" anchor="t" anchorCtr="0"/>
          <a:lstStyle>
            <a:lvl1pPr>
              <a:defRPr lang="en-US" sz="2700" b="0" kern="1200" smtClean="0">
                <a:solidFill>
                  <a:schemeClr val="tx1"/>
                </a:solidFill>
                <a:latin typeface="+mj-lt"/>
                <a:ea typeface="+mj-ea"/>
                <a:cs typeface="+mj-cs"/>
              </a:defRPr>
            </a:lvl1pPr>
          </a:lstStyle>
          <a:p>
            <a:pPr marL="0" lvl="0" indent="0" algn="l" defTabSz="685800" rtl="0" eaLnBrk="1" latinLnBrk="0" hangingPunct="1">
              <a:lnSpc>
                <a:spcPct val="90000"/>
              </a:lnSpc>
              <a:spcBef>
                <a:spcPct val="0"/>
              </a:spcBef>
              <a:buClr>
                <a:schemeClr val="accent1"/>
              </a:buClr>
              <a:buFontTx/>
              <a:buNone/>
              <a:tabLst/>
            </a:pPr>
            <a:r>
              <a:rPr lang="en-US"/>
              <a:t>Click to edit Master title style</a:t>
            </a:r>
            <a:endParaRPr lang="en-US" dirty="0"/>
          </a:p>
        </p:txBody>
      </p:sp>
      <p:sp>
        <p:nvSpPr>
          <p:cNvPr id="7" name="Text Placeholder 10"/>
          <p:cNvSpPr>
            <a:spLocks noGrp="1"/>
          </p:cNvSpPr>
          <p:nvPr>
            <p:ph type="body" sz="quarter" idx="13"/>
          </p:nvPr>
        </p:nvSpPr>
        <p:spPr>
          <a:xfrm>
            <a:off x="390419" y="1419225"/>
            <a:ext cx="2698482" cy="2660650"/>
          </a:xfrm>
          <a:prstGeom prst="rect">
            <a:avLst/>
          </a:prstGeom>
        </p:spPr>
        <p:txBody>
          <a:bodyPr lIns="0" tIns="0" rIns="0" bIns="0"/>
          <a:lstStyle>
            <a:lvl1pPr marL="0" indent="0">
              <a:buNone/>
              <a:tabLst/>
              <a:defRPr sz="1800">
                <a:solidFill>
                  <a:srgbClr val="6DAF3D"/>
                </a:solidFill>
              </a:defRPr>
            </a:lvl1pPr>
            <a:lvl2pPr marL="176213" indent="-176213">
              <a:lnSpc>
                <a:spcPct val="95000"/>
              </a:lnSpc>
              <a:buClrTx/>
              <a:tabLst/>
              <a:defRPr sz="1600">
                <a:solidFill>
                  <a:schemeClr val="tx1"/>
                </a:solidFill>
              </a:defRPr>
            </a:lvl2pPr>
            <a:lvl3pPr marL="358379" indent="-164306">
              <a:lnSpc>
                <a:spcPct val="95000"/>
              </a:lnSpc>
              <a:buClrTx/>
              <a:buFont typeface="Arial" panose="020B0604020202020204" pitchFamily="34" charset="0"/>
              <a:buChar char="‒"/>
              <a:tabLst/>
              <a:defRPr sz="1400">
                <a:solidFill>
                  <a:schemeClr val="tx1"/>
                </a:solidFill>
              </a:defRPr>
            </a:lvl3pPr>
            <a:lvl4pPr marL="532210" indent="-173831">
              <a:lnSpc>
                <a:spcPct val="95000"/>
              </a:lnSpc>
              <a:buClrTx/>
              <a:tabLst/>
              <a:defRPr sz="1200">
                <a:solidFill>
                  <a:schemeClr val="tx1"/>
                </a:solidFill>
              </a:defRPr>
            </a:lvl4pPr>
            <a:lvl5pPr marL="710804" indent="-171450">
              <a:lnSpc>
                <a:spcPct val="95000"/>
              </a:lnSpc>
              <a:buClrTx/>
              <a:buFont typeface="Arial" panose="020B0604020202020204" pitchFamily="34" charset="0"/>
              <a:buChar char="‒"/>
              <a:tabLst/>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0"/>
          <p:cNvSpPr>
            <a:spLocks noGrp="1"/>
          </p:cNvSpPr>
          <p:nvPr>
            <p:ph type="body" sz="quarter" idx="19"/>
          </p:nvPr>
        </p:nvSpPr>
        <p:spPr>
          <a:xfrm>
            <a:off x="3229856" y="1419225"/>
            <a:ext cx="2698482" cy="2660650"/>
          </a:xfrm>
          <a:prstGeom prst="rect">
            <a:avLst/>
          </a:prstGeom>
        </p:spPr>
        <p:txBody>
          <a:bodyPr lIns="0" tIns="0" rIns="0" bIns="0"/>
          <a:lstStyle>
            <a:lvl1pPr marL="0" indent="0">
              <a:buNone/>
              <a:tabLst/>
              <a:defRPr sz="1800">
                <a:solidFill>
                  <a:srgbClr val="6DAF3D"/>
                </a:solidFill>
              </a:defRPr>
            </a:lvl1pPr>
            <a:lvl2pPr marL="176213" indent="-176213">
              <a:lnSpc>
                <a:spcPct val="95000"/>
              </a:lnSpc>
              <a:buClrTx/>
              <a:tabLst/>
              <a:defRPr sz="1600">
                <a:solidFill>
                  <a:schemeClr val="tx1"/>
                </a:solidFill>
              </a:defRPr>
            </a:lvl2pPr>
            <a:lvl3pPr marL="358379" indent="-164306">
              <a:lnSpc>
                <a:spcPct val="95000"/>
              </a:lnSpc>
              <a:buClrTx/>
              <a:buFont typeface="Arial" panose="020B0604020202020204" pitchFamily="34" charset="0"/>
              <a:buChar char="‒"/>
              <a:tabLst/>
              <a:defRPr sz="1400">
                <a:solidFill>
                  <a:schemeClr val="tx1"/>
                </a:solidFill>
              </a:defRPr>
            </a:lvl3pPr>
            <a:lvl4pPr marL="532210" indent="-173831">
              <a:lnSpc>
                <a:spcPct val="95000"/>
              </a:lnSpc>
              <a:buClrTx/>
              <a:tabLst/>
              <a:defRPr sz="1200">
                <a:solidFill>
                  <a:schemeClr val="tx1"/>
                </a:solidFill>
              </a:defRPr>
            </a:lvl4pPr>
            <a:lvl5pPr marL="710804" indent="-171450">
              <a:lnSpc>
                <a:spcPct val="95000"/>
              </a:lnSpc>
              <a:buClrTx/>
              <a:buFont typeface="Arial" panose="020B0604020202020204" pitchFamily="34" charset="0"/>
              <a:buChar char="‒"/>
              <a:tabLst/>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20"/>
          </p:nvPr>
        </p:nvSpPr>
        <p:spPr>
          <a:xfrm>
            <a:off x="6066139" y="1419226"/>
            <a:ext cx="2698482" cy="2659592"/>
          </a:xfrm>
          <a:prstGeom prst="rect">
            <a:avLst/>
          </a:prstGeom>
        </p:spPr>
        <p:txBody>
          <a:bodyPr lIns="0" tIns="0" rIns="0" bIns="0"/>
          <a:lstStyle>
            <a:lvl1pPr marL="0" indent="0">
              <a:buNone/>
              <a:tabLst/>
              <a:defRPr sz="1800">
                <a:solidFill>
                  <a:srgbClr val="6DAF3D"/>
                </a:solidFill>
              </a:defRPr>
            </a:lvl1pPr>
            <a:lvl2pPr marL="176213" indent="-176213">
              <a:lnSpc>
                <a:spcPct val="95000"/>
              </a:lnSpc>
              <a:buClrTx/>
              <a:tabLst/>
              <a:defRPr sz="1600">
                <a:solidFill>
                  <a:schemeClr val="tx1"/>
                </a:solidFill>
              </a:defRPr>
            </a:lvl2pPr>
            <a:lvl3pPr marL="358379" indent="-164306">
              <a:lnSpc>
                <a:spcPct val="95000"/>
              </a:lnSpc>
              <a:buClrTx/>
              <a:buFont typeface="Arial" panose="020B0604020202020204" pitchFamily="34" charset="0"/>
              <a:buChar char="‒"/>
              <a:tabLst/>
              <a:defRPr sz="1400">
                <a:solidFill>
                  <a:schemeClr val="tx1"/>
                </a:solidFill>
              </a:defRPr>
            </a:lvl3pPr>
            <a:lvl4pPr marL="532210" indent="-173831">
              <a:lnSpc>
                <a:spcPct val="95000"/>
              </a:lnSpc>
              <a:buClrTx/>
              <a:tabLst/>
              <a:defRPr sz="1200">
                <a:solidFill>
                  <a:schemeClr val="tx1"/>
                </a:solidFill>
              </a:defRPr>
            </a:lvl4pPr>
            <a:lvl5pPr marL="710804" indent="-171450">
              <a:lnSpc>
                <a:spcPct val="95000"/>
              </a:lnSpc>
              <a:buClrTx/>
              <a:buFont typeface="Arial" panose="020B0604020202020204" pitchFamily="34" charset="0"/>
              <a:buChar char="‒"/>
              <a:tabLst/>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362065" y="4912668"/>
            <a:ext cx="2804866" cy="230832"/>
          </a:xfrm>
          <a:prstGeom prst="rect">
            <a:avLst/>
          </a:prstGeom>
          <a:noFill/>
        </p:spPr>
        <p:txBody>
          <a:bodyPr wrap="square" rtlCol="0">
            <a:spAutoFit/>
          </a:bodyPr>
          <a:lstStyle/>
          <a:p>
            <a:r>
              <a:rPr lang="de-DE" sz="900" b="1">
                <a:solidFill>
                  <a:prstClr val="black"/>
                </a:solidFill>
                <a:latin typeface="AbadiMT-CondensedExtraBold" charset="0"/>
              </a:rPr>
              <a:t>©</a:t>
            </a:r>
            <a:r>
              <a:rPr lang="en-US" sz="900"/>
              <a:t> Inkjet Insight LLC all rights reserved</a:t>
            </a:r>
          </a:p>
        </p:txBody>
      </p:sp>
      <p:pic>
        <p:nvPicPr>
          <p:cNvPr id="12" name="Picture 11"/>
          <p:cNvPicPr>
            <a:picLocks noChangeAspect="1"/>
          </p:cNvPicPr>
          <p:nvPr userDrawn="1"/>
        </p:nvPicPr>
        <p:blipFill>
          <a:blip r:embed="rId2"/>
          <a:stretch>
            <a:fillRect/>
          </a:stretch>
        </p:blipFill>
        <p:spPr>
          <a:xfrm>
            <a:off x="411685" y="4721167"/>
            <a:ext cx="2026716" cy="188399"/>
          </a:xfrm>
          <a:prstGeom prst="rect">
            <a:avLst/>
          </a:prstGeom>
        </p:spPr>
      </p:pic>
    </p:spTree>
    <p:extLst>
      <p:ext uri="{BB962C8B-B14F-4D97-AF65-F5344CB8AC3E}">
        <p14:creationId xmlns:p14="http://schemas.microsoft.com/office/powerpoint/2010/main" val="358185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90418" y="4778126"/>
            <a:ext cx="365158" cy="92333"/>
          </a:xfrm>
          <a:prstGeom prst="rect">
            <a:avLst/>
          </a:prstGeom>
        </p:spPr>
        <p:txBody>
          <a:bodyPr vert="horz" wrap="square" lIns="0" tIns="0" rIns="0" bIns="0" rtlCol="0" anchor="ctr">
            <a:spAutoFit/>
          </a:bodyPr>
          <a:lstStyle>
            <a:lvl1pPr algn="l">
              <a:defRPr sz="600">
                <a:solidFill>
                  <a:schemeClr val="tx1"/>
                </a:solidFill>
              </a:defRPr>
            </a:lvl1pPr>
          </a:lstStyle>
          <a:p>
            <a:fld id="{80CC3474-811F-B342-9D29-E222B00B2A79}" type="slidenum">
              <a:rPr lang="en-US" smtClean="0"/>
              <a:pPr/>
              <a:t>‹#›</a:t>
            </a:fld>
            <a:endParaRPr lang="en-US"/>
          </a:p>
        </p:txBody>
      </p:sp>
      <p:sp>
        <p:nvSpPr>
          <p:cNvPr id="9" name="Date Placeholder 3"/>
          <p:cNvSpPr>
            <a:spLocks noGrp="1"/>
          </p:cNvSpPr>
          <p:nvPr>
            <p:ph type="dt" sz="half" idx="2"/>
          </p:nvPr>
        </p:nvSpPr>
        <p:spPr>
          <a:xfrm>
            <a:off x="998115" y="4778126"/>
            <a:ext cx="1154535" cy="92333"/>
          </a:xfrm>
          <a:prstGeom prst="rect">
            <a:avLst/>
          </a:prstGeom>
        </p:spPr>
        <p:txBody>
          <a:bodyPr vert="horz" lIns="0" tIns="45720" rIns="0" bIns="45720" rtlCol="0" anchor="ctr"/>
          <a:lstStyle>
            <a:lvl1pPr marL="0" algn="l" defTabSz="342900" rtl="0" eaLnBrk="1" latinLnBrk="0" hangingPunct="1">
              <a:defRPr lang="en-US" sz="600" kern="1200" smtClean="0">
                <a:solidFill>
                  <a:schemeClr val="tx1"/>
                </a:solidFill>
                <a:latin typeface="+mn-lt"/>
                <a:ea typeface="+mn-ea"/>
                <a:cs typeface="+mn-cs"/>
              </a:defRPr>
            </a:lvl1pPr>
          </a:lstStyle>
          <a:p>
            <a:fld id="{872A56F3-03E2-463B-9CA9-A645BA2AB1F0}" type="datetime4">
              <a:rPr lang="en-US" smtClean="0"/>
              <a:t>March 12, 2024</a:t>
            </a:fld>
            <a:endParaRPr lang="en-US"/>
          </a:p>
        </p:txBody>
      </p:sp>
      <p:sp>
        <p:nvSpPr>
          <p:cNvPr id="2" name="Footer Placeholder 1"/>
          <p:cNvSpPr>
            <a:spLocks noGrp="1"/>
          </p:cNvSpPr>
          <p:nvPr>
            <p:ph type="ftr" sz="quarter" idx="3"/>
          </p:nvPr>
        </p:nvSpPr>
        <p:spPr>
          <a:xfrm>
            <a:off x="3059832" y="4776788"/>
            <a:ext cx="3055218" cy="93671"/>
          </a:xfrm>
          <a:prstGeom prst="rect">
            <a:avLst/>
          </a:prstGeom>
        </p:spPr>
        <p:txBody>
          <a:bodyPr vert="horz" lIns="0" tIns="45720" rIns="0" bIns="45720" rtlCol="0" anchor="ctr"/>
          <a:lstStyle>
            <a:lvl1pPr algn="l">
              <a:defRPr sz="600">
                <a:solidFill>
                  <a:schemeClr val="tx1"/>
                </a:solidFill>
              </a:defRPr>
            </a:lvl1pPr>
          </a:lstStyle>
          <a:p>
            <a:endParaRPr lang="en-US"/>
          </a:p>
        </p:txBody>
      </p:sp>
    </p:spTree>
    <p:extLst>
      <p:ext uri="{BB962C8B-B14F-4D97-AF65-F5344CB8AC3E}">
        <p14:creationId xmlns:p14="http://schemas.microsoft.com/office/powerpoint/2010/main" val="4063368707"/>
      </p:ext>
    </p:extLst>
  </p:cSld>
  <p:clrMap bg1="lt1" tx1="dk1" bg2="lt2" tx2="dk2" accent1="accent1" accent2="accent2" accent3="accent3" accent4="accent4" accent5="accent5" accent6="accent6" hlink="hlink" folHlink="folHlink"/>
  <p:sldLayoutIdLst>
    <p:sldLayoutId id="2147483767" r:id="rId1"/>
    <p:sldLayoutId id="2147483785" r:id="rId2"/>
    <p:sldLayoutId id="2147483818" r:id="rId3"/>
    <p:sldLayoutId id="2147483775" r:id="rId4"/>
    <p:sldLayoutId id="2147483784" r:id="rId5"/>
    <p:sldLayoutId id="2147483768" r:id="rId6"/>
    <p:sldLayoutId id="2147483749" r:id="rId7"/>
    <p:sldLayoutId id="2147483752" r:id="rId8"/>
    <p:sldLayoutId id="2147483753" r:id="rId9"/>
    <p:sldLayoutId id="2147483754" r:id="rId10"/>
    <p:sldLayoutId id="2147483779" r:id="rId11"/>
    <p:sldLayoutId id="2147483755" r:id="rId12"/>
    <p:sldLayoutId id="2147483756" r:id="rId13"/>
    <p:sldLayoutId id="2147483757" r:id="rId14"/>
    <p:sldLayoutId id="2147483758" r:id="rId15"/>
    <p:sldLayoutId id="2147483761" r:id="rId16"/>
    <p:sldLayoutId id="2147483762" r:id="rId17"/>
    <p:sldLayoutId id="2147483800" r:id="rId18"/>
    <p:sldLayoutId id="2147483802" r:id="rId19"/>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4" userDrawn="1">
          <p15:clr>
            <a:srgbClr val="F26B43"/>
          </p15:clr>
        </p15:guide>
        <p15:guide id="2" pos="2880" userDrawn="1">
          <p15:clr>
            <a:srgbClr val="F26B43"/>
          </p15:clr>
        </p15:guide>
        <p15:guide id="3" orient="horz" pos="3009" userDrawn="1">
          <p15:clr>
            <a:srgbClr val="F26B43"/>
          </p15:clr>
        </p15:guide>
        <p15:guide id="5" pos="5531" userDrawn="1">
          <p15:clr>
            <a:srgbClr val="F26B43"/>
          </p15:clr>
        </p15:guide>
        <p15:guide id="6" pos="245" userDrawn="1">
          <p15:clr>
            <a:srgbClr val="F26B43"/>
          </p15:clr>
        </p15:guide>
        <p15:guide id="7" orient="horz" pos="2208" userDrawn="1">
          <p15:clr>
            <a:srgbClr val="F26B43"/>
          </p15:clr>
        </p15:guide>
        <p15:guide id="8" orient="horz" pos="798" userDrawn="1">
          <p15:clr>
            <a:srgbClr val="F26B43"/>
          </p15:clr>
        </p15:guide>
        <p15:guide id="9" orient="horz" pos="2570" userDrawn="1">
          <p15:clr>
            <a:srgbClr val="F26B43"/>
          </p15:clr>
        </p15:guide>
        <p15:guide id="10" orient="horz" pos="89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hyperlink" Target="https://inkjetinsight.com/department/labels-and-packaging/2024-inkjet-shopping-guide-for-flexible-packaging-presses/" TargetMode="External"/><Relationship Id="rId4" Type="http://schemas.openxmlformats.org/officeDocument/2006/relationships/hyperlink" Target="https://www.paramountglobal.com/knowledge/flexible-packaging-gui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4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hyperlink" Target="mailto:elizabeth@inkjetinsight.co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mailto:ralf@digitalprintexpert.de" TargetMode="External"/><Relationship Id="rId4" Type="http://schemas.openxmlformats.org/officeDocument/2006/relationships/hyperlink" Target="mailto:Mary@Schillinginkjetconsulting.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inkjetinsight.com/inkjet-knowledge-base/2024-inkjet-shopping-guide-post-print-corrugated-packag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114550"/>
            <a:ext cx="8077200" cy="1025599"/>
          </a:xfrm>
        </p:spPr>
        <p:txBody>
          <a:bodyPr/>
          <a:lstStyle/>
          <a:p>
            <a:r>
              <a:rPr lang="en-US" sz="3600" b="1" dirty="0">
                <a:effectLst/>
                <a:latin typeface="Myriad Pro" panose="020B0503030403020204" pitchFamily="34" charset="0"/>
                <a:ea typeface="Calibri" panose="020F0502020204030204" pitchFamily="34" charset="0"/>
              </a:rPr>
              <a:t>Innovations in Inkjet for Packaging</a:t>
            </a:r>
            <a:r>
              <a:rPr lang="en-US" sz="4400" b="1" dirty="0">
                <a:effectLst/>
                <a:latin typeface="Myriad Pro" panose="020B0503030403020204" pitchFamily="34" charset="0"/>
              </a:rPr>
              <a:t> </a:t>
            </a:r>
            <a:endParaRPr lang="en-US" sz="6000" b="1" dirty="0">
              <a:latin typeface="Myriad Pro" panose="020B0503030403020204" pitchFamily="34" charset="0"/>
            </a:endParaRPr>
          </a:p>
        </p:txBody>
      </p:sp>
      <p:sp>
        <p:nvSpPr>
          <p:cNvPr id="2" name="TextBox 1">
            <a:extLst>
              <a:ext uri="{FF2B5EF4-FFF2-40B4-BE49-F238E27FC236}">
                <a16:creationId xmlns:a16="http://schemas.microsoft.com/office/drawing/2014/main" id="{AFE0C9AD-D0B4-889B-8D9E-64D9D16B7F3C}"/>
              </a:ext>
            </a:extLst>
          </p:cNvPr>
          <p:cNvSpPr txBox="1"/>
          <p:nvPr/>
        </p:nvSpPr>
        <p:spPr>
          <a:xfrm>
            <a:off x="0" y="3333750"/>
            <a:ext cx="9144000" cy="461665"/>
          </a:xfrm>
          <a:prstGeom prst="rect">
            <a:avLst/>
          </a:prstGeom>
          <a:noFill/>
        </p:spPr>
        <p:txBody>
          <a:bodyPr wrap="square" rtlCol="0">
            <a:spAutoFit/>
          </a:bodyPr>
          <a:lstStyle/>
          <a:p>
            <a:pPr algn="ctr"/>
            <a:r>
              <a:rPr lang="en-US" sz="2400" b="1" dirty="0">
                <a:solidFill>
                  <a:srgbClr val="002060"/>
                </a:solidFill>
                <a:latin typeface="Myriad Pro" panose="020B0503030403020204" pitchFamily="34" charset="0"/>
              </a:rPr>
              <a:t>12 March 2024</a:t>
            </a:r>
          </a:p>
        </p:txBody>
      </p:sp>
    </p:spTree>
    <p:extLst>
      <p:ext uri="{BB962C8B-B14F-4D97-AF65-F5344CB8AC3E}">
        <p14:creationId xmlns:p14="http://schemas.microsoft.com/office/powerpoint/2010/main" val="2955788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A309D7B-245A-8B8C-26D8-F5CCEBCC4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3" y="1809750"/>
            <a:ext cx="5204161" cy="29065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5ED2CB-AA9E-E497-0A7F-C99485D7A256}"/>
              </a:ext>
            </a:extLst>
          </p:cNvPr>
          <p:cNvSpPr>
            <a:spLocks noGrp="1"/>
          </p:cNvSpPr>
          <p:nvPr>
            <p:ph type="title"/>
          </p:nvPr>
        </p:nvSpPr>
        <p:spPr>
          <a:xfrm>
            <a:off x="395717" y="348676"/>
            <a:ext cx="8368904" cy="564058"/>
          </a:xfrm>
        </p:spPr>
        <p:txBody>
          <a:bodyPr/>
          <a:lstStyle/>
          <a:p>
            <a:r>
              <a:rPr lang="en-US" b="1" i="0" dirty="0">
                <a:solidFill>
                  <a:srgbClr val="363636"/>
                </a:solidFill>
                <a:effectLst/>
                <a:latin typeface="Lato" panose="020F0502020204030203" pitchFamily="34" charset="0"/>
              </a:rPr>
              <a:t>Barberán Jetmaster Series</a:t>
            </a:r>
            <a:br>
              <a:rPr lang="en-US" b="0" i="0" dirty="0">
                <a:solidFill>
                  <a:srgbClr val="363636"/>
                </a:solidFill>
                <a:effectLst/>
                <a:latin typeface="Lato" panose="020F0502020204030203" pitchFamily="34" charset="0"/>
              </a:rPr>
            </a:br>
            <a:endParaRPr lang="en-US" dirty="0"/>
          </a:p>
        </p:txBody>
      </p:sp>
      <p:sp>
        <p:nvSpPr>
          <p:cNvPr id="3" name="Text Placeholder 2">
            <a:extLst>
              <a:ext uri="{FF2B5EF4-FFF2-40B4-BE49-F238E27FC236}">
                <a16:creationId xmlns:a16="http://schemas.microsoft.com/office/drawing/2014/main" id="{BED1C154-0C52-B348-1C88-D09FB65A7227}"/>
              </a:ext>
            </a:extLst>
          </p:cNvPr>
          <p:cNvSpPr>
            <a:spLocks noGrp="1"/>
          </p:cNvSpPr>
          <p:nvPr>
            <p:ph type="body" sz="quarter" idx="13"/>
          </p:nvPr>
        </p:nvSpPr>
        <p:spPr>
          <a:xfrm>
            <a:off x="390419" y="1047750"/>
            <a:ext cx="2698482" cy="2660650"/>
          </a:xfrm>
        </p:spPr>
        <p:txBody>
          <a:bodyPr/>
          <a:lstStyle/>
          <a:p>
            <a:r>
              <a:rPr lang="en-US" dirty="0"/>
              <a:t>Series of presses</a:t>
            </a:r>
          </a:p>
          <a:p>
            <a:r>
              <a:rPr lang="en-US" sz="1600" b="0" i="0" dirty="0">
                <a:solidFill>
                  <a:srgbClr val="6B6B6B"/>
                </a:solidFill>
                <a:effectLst/>
              </a:rPr>
              <a:t>1260, 1750 &amp;1890</a:t>
            </a:r>
            <a:endParaRPr lang="en-US" sz="1600" dirty="0"/>
          </a:p>
        </p:txBody>
      </p:sp>
      <p:sp>
        <p:nvSpPr>
          <p:cNvPr id="4" name="Text Placeholder 3">
            <a:extLst>
              <a:ext uri="{FF2B5EF4-FFF2-40B4-BE49-F238E27FC236}">
                <a16:creationId xmlns:a16="http://schemas.microsoft.com/office/drawing/2014/main" id="{C2B00AC7-A918-DDB6-60FF-B6740410415E}"/>
              </a:ext>
            </a:extLst>
          </p:cNvPr>
          <p:cNvSpPr>
            <a:spLocks noGrp="1"/>
          </p:cNvSpPr>
          <p:nvPr>
            <p:ph type="body" sz="quarter" idx="19"/>
          </p:nvPr>
        </p:nvSpPr>
        <p:spPr>
          <a:xfrm>
            <a:off x="2590800" y="1047750"/>
            <a:ext cx="3337538" cy="2660650"/>
          </a:xfrm>
        </p:spPr>
        <p:txBody>
          <a:bodyPr/>
          <a:lstStyle/>
          <a:p>
            <a:r>
              <a:rPr lang="en-US" dirty="0"/>
              <a:t>UV Inks: CMYK + 2  </a:t>
            </a:r>
          </a:p>
          <a:p>
            <a:r>
              <a:rPr lang="en-US" sz="1400" dirty="0">
                <a:solidFill>
                  <a:schemeClr val="tx1"/>
                </a:solidFill>
              </a:rPr>
              <a:t>Light Cyan &amp; Light Magenta or</a:t>
            </a:r>
          </a:p>
          <a:p>
            <a:r>
              <a:rPr lang="en-US" sz="1400" dirty="0">
                <a:solidFill>
                  <a:schemeClr val="tx1"/>
                </a:solidFill>
              </a:rPr>
              <a:t>Orange &amp; Violet</a:t>
            </a:r>
          </a:p>
        </p:txBody>
      </p:sp>
      <p:sp>
        <p:nvSpPr>
          <p:cNvPr id="5" name="Text Placeholder 4">
            <a:extLst>
              <a:ext uri="{FF2B5EF4-FFF2-40B4-BE49-F238E27FC236}">
                <a16:creationId xmlns:a16="http://schemas.microsoft.com/office/drawing/2014/main" id="{05F91337-1D67-7420-1B37-D4D4AB40A598}"/>
              </a:ext>
            </a:extLst>
          </p:cNvPr>
          <p:cNvSpPr>
            <a:spLocks noGrp="1"/>
          </p:cNvSpPr>
          <p:nvPr>
            <p:ph type="body" sz="quarter" idx="20"/>
          </p:nvPr>
        </p:nvSpPr>
        <p:spPr>
          <a:xfrm>
            <a:off x="5791200" y="1047751"/>
            <a:ext cx="2973421" cy="2659592"/>
          </a:xfrm>
        </p:spPr>
        <p:txBody>
          <a:bodyPr/>
          <a:lstStyle/>
          <a:p>
            <a:r>
              <a:rPr lang="en-US" dirty="0"/>
              <a:t>Print widths (mm): </a:t>
            </a:r>
          </a:p>
          <a:p>
            <a:pPr marL="461963" lvl="1" indent="-285750"/>
            <a:r>
              <a:rPr lang="en-US" dirty="0"/>
              <a:t>1380, 1610 mm, and 1840</a:t>
            </a:r>
          </a:p>
          <a:p>
            <a:pPr marL="285750" indent="-285750">
              <a:buFont typeface="Arial" panose="020B0604020202020204" pitchFamily="34" charset="0"/>
              <a:buChar char="•"/>
            </a:pPr>
            <a:r>
              <a:rPr lang="en-US" dirty="0"/>
              <a:t>Speed 80 - 120 m/min</a:t>
            </a:r>
          </a:p>
          <a:p>
            <a:pPr marL="285750" indent="-285750">
              <a:buFont typeface="Arial" panose="020B0604020202020204" pitchFamily="34" charset="0"/>
              <a:buChar char="•"/>
            </a:pPr>
            <a:r>
              <a:rPr lang="en-US" dirty="0"/>
              <a:t>600 dpi</a:t>
            </a:r>
          </a:p>
          <a:p>
            <a:pPr marL="285750" indent="-285750">
              <a:buFont typeface="Arial" panose="020B0604020202020204" pitchFamily="34" charset="0"/>
              <a:buChar char="•"/>
            </a:pPr>
            <a:r>
              <a:rPr lang="en-US" dirty="0"/>
              <a:t>Self-calibrating inspection</a:t>
            </a:r>
          </a:p>
          <a:p>
            <a:pPr marL="285750" indent="-285750">
              <a:buFont typeface="Arial" panose="020B0604020202020204" pitchFamily="34" charset="0"/>
              <a:buChar char="•"/>
            </a:pPr>
            <a:r>
              <a:rPr lang="en-US" dirty="0"/>
              <a:t>Automated feed/stack</a:t>
            </a:r>
          </a:p>
          <a:p>
            <a:endParaRPr lang="en-US" dirty="0"/>
          </a:p>
        </p:txBody>
      </p:sp>
      <p:sp>
        <p:nvSpPr>
          <p:cNvPr id="6" name="TextBox 5">
            <a:extLst>
              <a:ext uri="{FF2B5EF4-FFF2-40B4-BE49-F238E27FC236}">
                <a16:creationId xmlns:a16="http://schemas.microsoft.com/office/drawing/2014/main" id="{40BF0ED8-E27B-B157-F5A8-812440311E1A}"/>
              </a:ext>
            </a:extLst>
          </p:cNvPr>
          <p:cNvSpPr txBox="1"/>
          <p:nvPr/>
        </p:nvSpPr>
        <p:spPr>
          <a:xfrm>
            <a:off x="5638800" y="357565"/>
            <a:ext cx="2743200" cy="507831"/>
          </a:xfrm>
          <a:prstGeom prst="rect">
            <a:avLst/>
          </a:prstGeom>
          <a:solidFill>
            <a:srgbClr val="F2F2F2">
              <a:alpha val="74902"/>
            </a:srgbClr>
          </a:solidFill>
        </p:spPr>
        <p:txBody>
          <a:bodyPr wrap="square" rtlCol="0">
            <a:spAutoFit/>
          </a:bodyPr>
          <a:lstStyle/>
          <a:p>
            <a:pPr algn="ctr"/>
            <a:r>
              <a:rPr lang="en-US" dirty="0">
                <a:solidFill>
                  <a:srgbClr val="0070C0"/>
                </a:solidFill>
              </a:rPr>
              <a:t>Basis for Fujifilm HS6000 press for corrugated display</a:t>
            </a:r>
          </a:p>
        </p:txBody>
      </p:sp>
      <p:sp>
        <p:nvSpPr>
          <p:cNvPr id="7" name="Manual Operation 6">
            <a:extLst>
              <a:ext uri="{FF2B5EF4-FFF2-40B4-BE49-F238E27FC236}">
                <a16:creationId xmlns:a16="http://schemas.microsoft.com/office/drawing/2014/main" id="{65948372-E204-7810-FC5E-1FAE016BBDE3}"/>
              </a:ext>
            </a:extLst>
          </p:cNvPr>
          <p:cNvSpPr/>
          <p:nvPr/>
        </p:nvSpPr>
        <p:spPr>
          <a:xfrm>
            <a:off x="6272380" y="4324350"/>
            <a:ext cx="2286000" cy="819150"/>
          </a:xfrm>
          <a:prstGeom prst="flowChartManualOperati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Open Ink Model</a:t>
            </a:r>
          </a:p>
          <a:p>
            <a:pPr algn="ctr"/>
            <a:endParaRPr lang="en-US" dirty="0"/>
          </a:p>
        </p:txBody>
      </p:sp>
      <p:sp>
        <p:nvSpPr>
          <p:cNvPr id="9" name="TextBox 8">
            <a:extLst>
              <a:ext uri="{FF2B5EF4-FFF2-40B4-BE49-F238E27FC236}">
                <a16:creationId xmlns:a16="http://schemas.microsoft.com/office/drawing/2014/main" id="{2C9C2738-43C6-8FD8-93F1-AD69DB63E330}"/>
              </a:ext>
            </a:extLst>
          </p:cNvPr>
          <p:cNvSpPr txBox="1"/>
          <p:nvPr/>
        </p:nvSpPr>
        <p:spPr>
          <a:xfrm rot="16200000">
            <a:off x="6680033" y="3084570"/>
            <a:ext cx="1279264" cy="1300036"/>
          </a:xfrm>
          <a:prstGeom prst="rect">
            <a:avLst/>
          </a:prstGeom>
          <a:noFill/>
        </p:spPr>
        <p:txBody>
          <a:bodyPr wrap="square">
            <a:spAutoFit/>
          </a:bodyPr>
          <a:lstStyle/>
          <a:p>
            <a:pPr>
              <a:lnSpc>
                <a:spcPct val="150000"/>
              </a:lnSpc>
            </a:pPr>
            <a:r>
              <a:rPr lang="en-US" b="0" i="0" dirty="0">
                <a:solidFill>
                  <a:schemeClr val="accent1">
                    <a:lumMod val="60000"/>
                    <a:lumOff val="40000"/>
                  </a:schemeClr>
                </a:solidFill>
                <a:effectLst/>
                <a:latin typeface="Helvetica Neue" panose="02000503000000020004" pitchFamily="2" charset="0"/>
              </a:rPr>
              <a:t>Fujifilm</a:t>
            </a:r>
          </a:p>
          <a:p>
            <a:pPr>
              <a:lnSpc>
                <a:spcPct val="150000"/>
              </a:lnSpc>
            </a:pPr>
            <a:r>
              <a:rPr lang="en-US" b="0" i="0" dirty="0">
                <a:solidFill>
                  <a:schemeClr val="accent1">
                    <a:lumMod val="60000"/>
                    <a:lumOff val="40000"/>
                  </a:schemeClr>
                </a:solidFill>
                <a:effectLst/>
                <a:latin typeface="Helvetica Neue" panose="02000503000000020004" pitchFamily="2" charset="0"/>
              </a:rPr>
              <a:t>Toyo </a:t>
            </a:r>
          </a:p>
          <a:p>
            <a:pPr>
              <a:lnSpc>
                <a:spcPct val="150000"/>
              </a:lnSpc>
            </a:pPr>
            <a:r>
              <a:rPr lang="en-US" b="0" i="0" dirty="0">
                <a:solidFill>
                  <a:schemeClr val="accent1">
                    <a:lumMod val="60000"/>
                    <a:lumOff val="40000"/>
                  </a:schemeClr>
                </a:solidFill>
                <a:effectLst/>
                <a:latin typeface="Helvetica Neue" panose="02000503000000020004" pitchFamily="2" charset="0"/>
              </a:rPr>
              <a:t>Sakata INX Kao Chimigraf</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288377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29FCAA1-2FCA-3169-D9AB-D09BC5827B01}"/>
              </a:ext>
            </a:extLst>
          </p:cNvPr>
          <p:cNvSpPr>
            <a:spLocks noGrp="1"/>
          </p:cNvSpPr>
          <p:nvPr>
            <p:ph type="title"/>
          </p:nvPr>
        </p:nvSpPr>
        <p:spPr/>
        <p:txBody>
          <a:bodyPr/>
          <a:lstStyle/>
          <a:p>
            <a:r>
              <a:rPr lang="en-US" dirty="0"/>
              <a:t>RTZ </a:t>
            </a:r>
            <a:r>
              <a:rPr lang="en-US" b="1" dirty="0"/>
              <a:t>FLORA Rhino 2500   </a:t>
            </a:r>
            <a:r>
              <a:rPr lang="en-US" sz="1600" dirty="0"/>
              <a:t>(Shenzhen Runtianzhi Digital Equipment Co.)</a:t>
            </a:r>
            <a:endParaRPr lang="en-US" dirty="0"/>
          </a:p>
        </p:txBody>
      </p:sp>
      <p:sp>
        <p:nvSpPr>
          <p:cNvPr id="11" name="Text Placeholder 10">
            <a:extLst>
              <a:ext uri="{FF2B5EF4-FFF2-40B4-BE49-F238E27FC236}">
                <a16:creationId xmlns:a16="http://schemas.microsoft.com/office/drawing/2014/main" id="{12F8340F-38F8-A1C8-E9DB-9701FE3A049C}"/>
              </a:ext>
            </a:extLst>
          </p:cNvPr>
          <p:cNvSpPr>
            <a:spLocks noGrp="1"/>
          </p:cNvSpPr>
          <p:nvPr>
            <p:ph type="body" sz="quarter" idx="13"/>
          </p:nvPr>
        </p:nvSpPr>
        <p:spPr>
          <a:xfrm>
            <a:off x="390419" y="1206500"/>
            <a:ext cx="2698482" cy="2660650"/>
          </a:xfrm>
        </p:spPr>
        <p:txBody>
          <a:bodyPr/>
          <a:lstStyle/>
          <a:p>
            <a:r>
              <a:rPr lang="en-US" dirty="0"/>
              <a:t>Newest in the Flora line</a:t>
            </a:r>
          </a:p>
          <a:p>
            <a:pPr lvl="1"/>
            <a:r>
              <a:rPr lang="en-US" dirty="0"/>
              <a:t>Auto feeder</a:t>
            </a:r>
          </a:p>
          <a:p>
            <a:pPr lvl="1"/>
            <a:r>
              <a:rPr lang="en-US" dirty="0"/>
              <a:t>Optional stacking system</a:t>
            </a:r>
          </a:p>
        </p:txBody>
      </p:sp>
      <p:sp>
        <p:nvSpPr>
          <p:cNvPr id="12" name="Text Placeholder 11">
            <a:extLst>
              <a:ext uri="{FF2B5EF4-FFF2-40B4-BE49-F238E27FC236}">
                <a16:creationId xmlns:a16="http://schemas.microsoft.com/office/drawing/2014/main" id="{097C0A99-98A8-18D6-B9C5-8C407F0294EE}"/>
              </a:ext>
            </a:extLst>
          </p:cNvPr>
          <p:cNvSpPr>
            <a:spLocks noGrp="1"/>
          </p:cNvSpPr>
          <p:nvPr>
            <p:ph type="body" sz="quarter" idx="19"/>
          </p:nvPr>
        </p:nvSpPr>
        <p:spPr>
          <a:xfrm>
            <a:off x="3229856" y="1206500"/>
            <a:ext cx="2698482" cy="2660650"/>
          </a:xfrm>
        </p:spPr>
        <p:txBody>
          <a:bodyPr/>
          <a:lstStyle/>
          <a:p>
            <a:r>
              <a:rPr lang="en-US" dirty="0"/>
              <a:t>Aqueous CMYK</a:t>
            </a:r>
          </a:p>
          <a:p>
            <a:r>
              <a:rPr lang="en-US" dirty="0"/>
              <a:t>2500 mm wide max</a:t>
            </a:r>
          </a:p>
        </p:txBody>
      </p:sp>
      <p:sp>
        <p:nvSpPr>
          <p:cNvPr id="13" name="Text Placeholder 12">
            <a:extLst>
              <a:ext uri="{FF2B5EF4-FFF2-40B4-BE49-F238E27FC236}">
                <a16:creationId xmlns:a16="http://schemas.microsoft.com/office/drawing/2014/main" id="{296F6770-8FC5-146D-70A7-8C4BE3526090}"/>
              </a:ext>
            </a:extLst>
          </p:cNvPr>
          <p:cNvSpPr>
            <a:spLocks noGrp="1"/>
          </p:cNvSpPr>
          <p:nvPr>
            <p:ph type="body" sz="quarter" idx="20"/>
          </p:nvPr>
        </p:nvSpPr>
        <p:spPr>
          <a:xfrm>
            <a:off x="6066139" y="1206501"/>
            <a:ext cx="2698482" cy="2659592"/>
          </a:xfrm>
        </p:spPr>
        <p:txBody>
          <a:bodyPr/>
          <a:lstStyle/>
          <a:p>
            <a:pPr marL="0" lvl="1" indent="0">
              <a:buNone/>
            </a:pPr>
            <a:r>
              <a:rPr lang="en-US" b="1" dirty="0">
                <a:solidFill>
                  <a:srgbClr val="6EAF3D"/>
                </a:solidFill>
              </a:rPr>
              <a:t>Epson S3200 printheads</a:t>
            </a:r>
          </a:p>
          <a:p>
            <a:pPr lvl="1" fontAlgn="t">
              <a:lnSpc>
                <a:spcPct val="107000"/>
              </a:lnSpc>
              <a:spcBef>
                <a:spcPts val="0"/>
              </a:spcBef>
            </a:pPr>
            <a:r>
              <a:rPr lang="en-GB" i="0" u="none" strike="noStrike" kern="1200" dirty="0">
                <a:effectLst/>
                <a:latin typeface="Arial" panose="020B0604020202020204" pitchFamily="34" charset="0"/>
              </a:rPr>
              <a:t>90 m/min at 450 x 600dpi</a:t>
            </a:r>
            <a:endParaRPr lang="en-US" i="0" u="none" strike="noStrike" dirty="0">
              <a:effectLst/>
              <a:latin typeface="Arial" panose="020B0604020202020204" pitchFamily="34" charset="0"/>
            </a:endParaRPr>
          </a:p>
          <a:p>
            <a:pPr lvl="1" fontAlgn="t">
              <a:lnSpc>
                <a:spcPct val="107000"/>
              </a:lnSpc>
              <a:spcBef>
                <a:spcPts val="0"/>
              </a:spcBef>
            </a:pPr>
            <a:r>
              <a:rPr lang="en-GB" i="0" u="none" strike="noStrike" kern="1200" dirty="0">
                <a:effectLst/>
                <a:latin typeface="Arial" panose="020B0604020202020204" pitchFamily="34" charset="0"/>
              </a:rPr>
              <a:t>60 m/min at 600 x 600dpi</a:t>
            </a:r>
            <a:endParaRPr lang="en-US" i="0" u="none" strike="noStrike" dirty="0">
              <a:effectLst/>
              <a:latin typeface="Arial" panose="020B0604020202020204" pitchFamily="34" charset="0"/>
            </a:endParaRPr>
          </a:p>
          <a:p>
            <a:pPr lvl="1" fontAlgn="t">
              <a:lnSpc>
                <a:spcPct val="107000"/>
              </a:lnSpc>
              <a:spcBef>
                <a:spcPts val="0"/>
              </a:spcBef>
            </a:pPr>
            <a:r>
              <a:rPr lang="en-GB" i="0" u="none" strike="noStrike" kern="1200" dirty="0">
                <a:effectLst/>
                <a:latin typeface="Arial" panose="020B0604020202020204" pitchFamily="34" charset="0"/>
              </a:rPr>
              <a:t>45 m/min at 900 x 600dpi</a:t>
            </a:r>
            <a:endParaRPr lang="en-US" i="0" u="none" strike="noStrike" dirty="0">
              <a:effectLst/>
              <a:latin typeface="Arial" panose="020B0604020202020204" pitchFamily="34" charset="0"/>
            </a:endParaRPr>
          </a:p>
          <a:p>
            <a:pPr lvl="1" fontAlgn="t">
              <a:lnSpc>
                <a:spcPct val="107000"/>
              </a:lnSpc>
              <a:spcBef>
                <a:spcPts val="0"/>
              </a:spcBef>
            </a:pPr>
            <a:r>
              <a:rPr lang="en-GB" i="0" u="none" strike="noStrike" kern="1200" dirty="0">
                <a:effectLst/>
                <a:latin typeface="Arial" panose="020B0604020202020204" pitchFamily="34" charset="0"/>
              </a:rPr>
              <a:t>30 m/min at 1200 x 600dp</a:t>
            </a:r>
            <a:endParaRPr lang="en-US" i="0" u="none" strike="noStrike" dirty="0">
              <a:effectLst/>
              <a:latin typeface="Arial" panose="020B0604020202020204" pitchFamily="34" charset="0"/>
            </a:endParaRPr>
          </a:p>
          <a:p>
            <a:endParaRPr lang="en-US" dirty="0"/>
          </a:p>
        </p:txBody>
      </p:sp>
      <p:pic>
        <p:nvPicPr>
          <p:cNvPr id="9" name="Picture 8">
            <a:extLst>
              <a:ext uri="{FF2B5EF4-FFF2-40B4-BE49-F238E27FC236}">
                <a16:creationId xmlns:a16="http://schemas.microsoft.com/office/drawing/2014/main" id="{BF9E0548-751D-1670-780C-BD17D14185CD}"/>
              </a:ext>
            </a:extLst>
          </p:cNvPr>
          <p:cNvPicPr>
            <a:picLocks noChangeAspect="1"/>
          </p:cNvPicPr>
          <p:nvPr/>
        </p:nvPicPr>
        <p:blipFill rotWithShape="1">
          <a:blip r:embed="rId3">
            <a:extLst>
              <a:ext uri="{28A0092B-C50C-407E-A947-70E740481C1C}">
                <a14:useLocalDpi xmlns:a14="http://schemas.microsoft.com/office/drawing/2010/main" val="0"/>
              </a:ext>
            </a:extLst>
          </a:blip>
          <a:srcRect l="26471" t="50980"/>
          <a:stretch/>
        </p:blipFill>
        <p:spPr>
          <a:xfrm>
            <a:off x="2374896" y="2800350"/>
            <a:ext cx="6692904" cy="2230968"/>
          </a:xfrm>
          <a:prstGeom prst="rect">
            <a:avLst/>
          </a:prstGeom>
        </p:spPr>
      </p:pic>
      <p:sp>
        <p:nvSpPr>
          <p:cNvPr id="2" name="TextBox 1">
            <a:extLst>
              <a:ext uri="{FF2B5EF4-FFF2-40B4-BE49-F238E27FC236}">
                <a16:creationId xmlns:a16="http://schemas.microsoft.com/office/drawing/2014/main" id="{23EACE44-FB9C-88C7-8129-C74B3AF73FCD}"/>
              </a:ext>
            </a:extLst>
          </p:cNvPr>
          <p:cNvSpPr txBox="1"/>
          <p:nvPr/>
        </p:nvSpPr>
        <p:spPr>
          <a:xfrm>
            <a:off x="390419" y="3651119"/>
            <a:ext cx="1895581" cy="507831"/>
          </a:xfrm>
          <a:prstGeom prst="rect">
            <a:avLst/>
          </a:prstGeom>
          <a:noFill/>
        </p:spPr>
        <p:txBody>
          <a:bodyPr wrap="square" rtlCol="0">
            <a:spAutoFit/>
          </a:bodyPr>
          <a:lstStyle/>
          <a:p>
            <a:r>
              <a:rPr lang="en-US" dirty="0"/>
              <a:t>Launched July 2023</a:t>
            </a:r>
          </a:p>
          <a:p>
            <a:r>
              <a:rPr lang="en-US" dirty="0"/>
              <a:t>APAC region focused</a:t>
            </a:r>
          </a:p>
        </p:txBody>
      </p:sp>
    </p:spTree>
    <p:extLst>
      <p:ext uri="{BB962C8B-B14F-4D97-AF65-F5344CB8AC3E}">
        <p14:creationId xmlns:p14="http://schemas.microsoft.com/office/powerpoint/2010/main" val="426522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DD2A1-ADD7-2E8E-9572-1E13E8FD6083}"/>
              </a:ext>
            </a:extLst>
          </p:cNvPr>
          <p:cNvSpPr>
            <a:spLocks noGrp="1"/>
          </p:cNvSpPr>
          <p:nvPr>
            <p:ph type="body" sz="quarter" idx="13"/>
          </p:nvPr>
        </p:nvSpPr>
        <p:spPr>
          <a:xfrm>
            <a:off x="390419" y="1123950"/>
            <a:ext cx="4028456" cy="2955925"/>
          </a:xfrm>
        </p:spPr>
        <p:txBody>
          <a:bodyPr/>
          <a:lstStyle/>
          <a:p>
            <a:r>
              <a:rPr lang="en-US" dirty="0"/>
              <a:t>Aqueous pigment - CMYK</a:t>
            </a:r>
          </a:p>
          <a:p>
            <a:r>
              <a:rPr lang="en-US" dirty="0"/>
              <a:t>HP thermal printheads</a:t>
            </a:r>
          </a:p>
          <a:p>
            <a:pPr marL="346075" lvl="1" indent="-165100" fontAlgn="t">
              <a:lnSpc>
                <a:spcPct val="107000"/>
              </a:lnSpc>
              <a:spcBef>
                <a:spcPts val="0"/>
              </a:spcBef>
            </a:pPr>
            <a:r>
              <a:rPr lang="en-US" sz="2000" i="0" u="none" strike="noStrike" kern="1200" dirty="0">
                <a:solidFill>
                  <a:schemeClr val="tx1"/>
                </a:solidFill>
                <a:effectLst/>
                <a:latin typeface="Arial" panose="020B0604020202020204" pitchFamily="34" charset="0"/>
              </a:rPr>
              <a:t>27 m/min. at 300 x 1,200 dpi </a:t>
            </a:r>
            <a:endParaRPr lang="en-US" sz="2000" i="0" u="none" strike="noStrike" dirty="0">
              <a:solidFill>
                <a:schemeClr val="tx1"/>
              </a:solidFill>
              <a:effectLst/>
              <a:latin typeface="Arial" panose="020B0604020202020204" pitchFamily="34" charset="0"/>
            </a:endParaRPr>
          </a:p>
          <a:p>
            <a:pPr marL="346075" lvl="1" indent="-165100" fontAlgn="t">
              <a:lnSpc>
                <a:spcPct val="107000"/>
              </a:lnSpc>
              <a:spcBef>
                <a:spcPts val="0"/>
              </a:spcBef>
            </a:pPr>
            <a:r>
              <a:rPr lang="en-US" sz="2000" i="0" u="none" strike="noStrike" kern="1200" dirty="0">
                <a:solidFill>
                  <a:schemeClr val="tx1"/>
                </a:solidFill>
                <a:effectLst/>
                <a:latin typeface="Arial" panose="020B0604020202020204" pitchFamily="34" charset="0"/>
              </a:rPr>
              <a:t>18 m/min. at 600 x 1,200 dpi </a:t>
            </a:r>
            <a:endParaRPr lang="en-US" sz="2000" i="0" u="none" strike="noStrike" dirty="0">
              <a:solidFill>
                <a:schemeClr val="tx1"/>
              </a:solidFill>
              <a:effectLst/>
              <a:latin typeface="Arial" panose="020B0604020202020204" pitchFamily="34" charset="0"/>
            </a:endParaRPr>
          </a:p>
          <a:p>
            <a:pPr marL="346075" lvl="1" indent="-165100" fontAlgn="t">
              <a:lnSpc>
                <a:spcPct val="107000"/>
              </a:lnSpc>
              <a:spcBef>
                <a:spcPts val="0"/>
              </a:spcBef>
            </a:pPr>
            <a:r>
              <a:rPr lang="en-US" sz="2000" i="0" u="none" strike="noStrike" kern="1200" dirty="0">
                <a:solidFill>
                  <a:schemeClr val="tx1"/>
                </a:solidFill>
                <a:effectLst/>
                <a:latin typeface="Arial" panose="020B0604020202020204" pitchFamily="34" charset="0"/>
              </a:rPr>
              <a:t>9 m/min. at 1,200 x 1,200 dpi</a:t>
            </a:r>
            <a:endParaRPr lang="en-US" sz="2000" i="0" u="none" strike="noStrike" dirty="0">
              <a:solidFill>
                <a:schemeClr val="tx1"/>
              </a:solidFill>
              <a:effectLst/>
              <a:latin typeface="Arial" panose="020B0604020202020204" pitchFamily="34" charset="0"/>
            </a:endParaRPr>
          </a:p>
          <a:p>
            <a:r>
              <a:rPr lang="en-US" dirty="0"/>
              <a:t>1300 mm wide max</a:t>
            </a:r>
          </a:p>
          <a:p>
            <a:endParaRPr lang="en-US" dirty="0"/>
          </a:p>
        </p:txBody>
      </p:sp>
      <p:sp>
        <p:nvSpPr>
          <p:cNvPr id="3" name="Text Placeholder 2">
            <a:extLst>
              <a:ext uri="{FF2B5EF4-FFF2-40B4-BE49-F238E27FC236}">
                <a16:creationId xmlns:a16="http://schemas.microsoft.com/office/drawing/2014/main" id="{3113A2FF-A645-FEAA-685B-1944AB67F60F}"/>
              </a:ext>
            </a:extLst>
          </p:cNvPr>
          <p:cNvSpPr>
            <a:spLocks noGrp="1"/>
          </p:cNvSpPr>
          <p:nvPr>
            <p:ph type="body" sz="quarter" idx="14"/>
          </p:nvPr>
        </p:nvSpPr>
        <p:spPr>
          <a:xfrm>
            <a:off x="4824620" y="438149"/>
            <a:ext cx="3965558" cy="2589533"/>
          </a:xfrm>
        </p:spPr>
        <p:txBody>
          <a:bodyPr/>
          <a:lstStyle/>
          <a:p>
            <a:r>
              <a:rPr lang="en-US" b="1" dirty="0"/>
              <a:t>Entry level </a:t>
            </a:r>
            <a:r>
              <a:rPr lang="en-US" dirty="0"/>
              <a:t>corrugated &amp; carton</a:t>
            </a:r>
          </a:p>
          <a:p>
            <a:r>
              <a:rPr lang="en-US" dirty="0"/>
              <a:t>Automatic feeder and stacker</a:t>
            </a:r>
          </a:p>
          <a:p>
            <a:endParaRPr lang="en-US" dirty="0"/>
          </a:p>
        </p:txBody>
      </p:sp>
      <p:sp>
        <p:nvSpPr>
          <p:cNvPr id="4" name="Title 3">
            <a:extLst>
              <a:ext uri="{FF2B5EF4-FFF2-40B4-BE49-F238E27FC236}">
                <a16:creationId xmlns:a16="http://schemas.microsoft.com/office/drawing/2014/main" id="{C67A9852-67F9-F5A7-9696-8C008DFC3697}"/>
              </a:ext>
            </a:extLst>
          </p:cNvPr>
          <p:cNvSpPr>
            <a:spLocks noGrp="1"/>
          </p:cNvSpPr>
          <p:nvPr>
            <p:ph type="title"/>
          </p:nvPr>
        </p:nvSpPr>
        <p:spPr>
          <a:xfrm>
            <a:off x="395717" y="348676"/>
            <a:ext cx="4428903" cy="470474"/>
          </a:xfrm>
        </p:spPr>
        <p:txBody>
          <a:bodyPr/>
          <a:lstStyle/>
          <a:p>
            <a:r>
              <a:rPr lang="en-US" b="1" dirty="0"/>
              <a:t>Konica Minolta PKG-1300 </a:t>
            </a:r>
          </a:p>
        </p:txBody>
      </p:sp>
      <p:pic>
        <p:nvPicPr>
          <p:cNvPr id="6" name="Picture 5">
            <a:extLst>
              <a:ext uri="{FF2B5EF4-FFF2-40B4-BE49-F238E27FC236}">
                <a16:creationId xmlns:a16="http://schemas.microsoft.com/office/drawing/2014/main" id="{FCC27FEF-C5DD-33E0-1A5C-6037404046A8}"/>
              </a:ext>
            </a:extLst>
          </p:cNvPr>
          <p:cNvPicPr>
            <a:picLocks noChangeAspect="1"/>
          </p:cNvPicPr>
          <p:nvPr/>
        </p:nvPicPr>
        <p:blipFill rotWithShape="1">
          <a:blip r:embed="rId3">
            <a:extLst>
              <a:ext uri="{28A0092B-C50C-407E-A947-70E740481C1C}">
                <a14:useLocalDpi xmlns:a14="http://schemas.microsoft.com/office/drawing/2010/main" val="0"/>
              </a:ext>
            </a:extLst>
          </a:blip>
          <a:srcRect l="2509" t="2006" r="2724" b="3679"/>
          <a:stretch/>
        </p:blipFill>
        <p:spPr>
          <a:xfrm>
            <a:off x="4418875" y="1352550"/>
            <a:ext cx="4724400" cy="3581400"/>
          </a:xfrm>
          <a:prstGeom prst="rect">
            <a:avLst/>
          </a:prstGeom>
        </p:spPr>
      </p:pic>
      <p:sp>
        <p:nvSpPr>
          <p:cNvPr id="5" name="TextBox 4">
            <a:extLst>
              <a:ext uri="{FF2B5EF4-FFF2-40B4-BE49-F238E27FC236}">
                <a16:creationId xmlns:a16="http://schemas.microsoft.com/office/drawing/2014/main" id="{CAACCBEC-1BA2-B3DD-51D0-BB9DE6232906}"/>
              </a:ext>
            </a:extLst>
          </p:cNvPr>
          <p:cNvSpPr txBox="1"/>
          <p:nvPr/>
        </p:nvSpPr>
        <p:spPr>
          <a:xfrm>
            <a:off x="6934200" y="4476750"/>
            <a:ext cx="1676400" cy="300082"/>
          </a:xfrm>
          <a:prstGeom prst="rect">
            <a:avLst/>
          </a:prstGeom>
          <a:noFill/>
        </p:spPr>
        <p:txBody>
          <a:bodyPr wrap="square" rtlCol="0">
            <a:spAutoFit/>
          </a:bodyPr>
          <a:lstStyle/>
          <a:p>
            <a:r>
              <a:rPr lang="en-US" dirty="0"/>
              <a:t>Launched Q4 2023</a:t>
            </a:r>
          </a:p>
        </p:txBody>
      </p:sp>
    </p:spTree>
    <p:extLst>
      <p:ext uri="{BB962C8B-B14F-4D97-AF65-F5344CB8AC3E}">
        <p14:creationId xmlns:p14="http://schemas.microsoft.com/office/powerpoint/2010/main" val="1866514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7F1A1-D12A-2AF6-8592-857DA8208B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223B98-EEE4-29B0-FD34-310CAB681F71}"/>
              </a:ext>
            </a:extLst>
          </p:cNvPr>
          <p:cNvSpPr>
            <a:spLocks noGrp="1"/>
          </p:cNvSpPr>
          <p:nvPr>
            <p:ph type="title"/>
          </p:nvPr>
        </p:nvSpPr>
        <p:spPr/>
        <p:txBody>
          <a:bodyPr/>
          <a:lstStyle/>
          <a:p>
            <a:r>
              <a:rPr lang="en-US" dirty="0"/>
              <a:t>Consideration for Corrugated Preprint (Liners)</a:t>
            </a:r>
          </a:p>
        </p:txBody>
      </p:sp>
      <p:pic>
        <p:nvPicPr>
          <p:cNvPr id="6146" name="Picture 2" descr="Print Type: Pre-Print - Atlantic Packaging">
            <a:extLst>
              <a:ext uri="{FF2B5EF4-FFF2-40B4-BE49-F238E27FC236}">
                <a16:creationId xmlns:a16="http://schemas.microsoft.com/office/drawing/2014/main" id="{46E25E27-81E0-4F89-84C9-A7CDD7D2D8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83" t="7175" r="8275" b="6238"/>
          <a:stretch/>
        </p:blipFill>
        <p:spPr bwMode="auto">
          <a:xfrm>
            <a:off x="7684" y="1266824"/>
            <a:ext cx="5247033" cy="3054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231DEDA7-3113-E6AC-FAEE-B57B33F5A3DD}"/>
              </a:ext>
            </a:extLst>
          </p:cNvPr>
          <p:cNvSpPr>
            <a:spLocks noGrp="1"/>
          </p:cNvSpPr>
          <p:nvPr>
            <p:ph type="body" sz="quarter" idx="13"/>
          </p:nvPr>
        </p:nvSpPr>
        <p:spPr>
          <a:xfrm>
            <a:off x="5576166" y="1047750"/>
            <a:ext cx="3224954" cy="3870325"/>
          </a:xfrm>
          <a:solidFill>
            <a:schemeClr val="accent3">
              <a:lumMod val="20000"/>
              <a:lumOff val="80000"/>
            </a:schemeClr>
          </a:solidFill>
        </p:spPr>
        <p:txBody>
          <a:bodyPr/>
          <a:lstStyle/>
          <a:p>
            <a:pPr algn="ctr"/>
            <a:endParaRPr lang="en-US" sz="900" dirty="0"/>
          </a:p>
          <a:p>
            <a:pPr algn="ctr"/>
            <a:r>
              <a:rPr lang="en-US" sz="2000" dirty="0"/>
              <a:t>Primer</a:t>
            </a:r>
          </a:p>
          <a:p>
            <a:pPr algn="ctr"/>
            <a:r>
              <a:rPr lang="en-US" sz="2000" dirty="0"/>
              <a:t>Ink uniformity</a:t>
            </a:r>
          </a:p>
          <a:p>
            <a:pPr algn="ctr"/>
            <a:r>
              <a:rPr lang="en-US" sz="2000" dirty="0"/>
              <a:t>Multi-process “Campaigns”  </a:t>
            </a:r>
          </a:p>
          <a:p>
            <a:pPr algn="ctr"/>
            <a:r>
              <a:rPr lang="en-US" sz="2000" dirty="0"/>
              <a:t>Small runs</a:t>
            </a:r>
          </a:p>
          <a:p>
            <a:pPr algn="ctr"/>
            <a:r>
              <a:rPr lang="en-US" sz="2000" dirty="0"/>
              <a:t>Speed</a:t>
            </a:r>
          </a:p>
          <a:p>
            <a:pPr algn="ctr"/>
            <a:r>
              <a:rPr lang="en-US" sz="2000" dirty="0"/>
              <a:t>Heat of corrugator</a:t>
            </a:r>
          </a:p>
          <a:p>
            <a:pPr algn="ctr"/>
            <a:r>
              <a:rPr lang="en-US" sz="2000" dirty="0"/>
              <a:t>Pin Holing</a:t>
            </a:r>
          </a:p>
          <a:p>
            <a:pPr algn="ctr"/>
            <a:r>
              <a:rPr lang="en-US" sz="2000" dirty="0"/>
              <a:t>Ink adhesion</a:t>
            </a:r>
          </a:p>
          <a:p>
            <a:pPr algn="ctr"/>
            <a:r>
              <a:rPr lang="en-US" sz="2000" dirty="0"/>
              <a:t>OPV</a:t>
            </a:r>
          </a:p>
        </p:txBody>
      </p:sp>
    </p:spTree>
    <p:extLst>
      <p:ext uri="{BB962C8B-B14F-4D97-AF65-F5344CB8AC3E}">
        <p14:creationId xmlns:p14="http://schemas.microsoft.com/office/powerpoint/2010/main" val="151072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2D6C-3499-882B-2B31-1088D911B1A7}"/>
              </a:ext>
            </a:extLst>
          </p:cNvPr>
          <p:cNvSpPr>
            <a:spLocks noGrp="1"/>
          </p:cNvSpPr>
          <p:nvPr>
            <p:ph type="title"/>
          </p:nvPr>
        </p:nvSpPr>
        <p:spPr>
          <a:xfrm>
            <a:off x="395717" y="203080"/>
            <a:ext cx="5928883" cy="546674"/>
          </a:xfrm>
        </p:spPr>
        <p:txBody>
          <a:bodyPr/>
          <a:lstStyle/>
          <a:p>
            <a:r>
              <a:rPr lang="en-US" dirty="0"/>
              <a:t>HP Dominates Corrugated Preprint</a:t>
            </a:r>
          </a:p>
        </p:txBody>
      </p:sp>
      <p:sp>
        <p:nvSpPr>
          <p:cNvPr id="3" name="Text Placeholder 2">
            <a:extLst>
              <a:ext uri="{FF2B5EF4-FFF2-40B4-BE49-F238E27FC236}">
                <a16:creationId xmlns:a16="http://schemas.microsoft.com/office/drawing/2014/main" id="{DF901325-E339-93C0-54AB-192A760E03CD}"/>
              </a:ext>
            </a:extLst>
          </p:cNvPr>
          <p:cNvSpPr>
            <a:spLocks noGrp="1"/>
          </p:cNvSpPr>
          <p:nvPr>
            <p:ph type="body" sz="quarter" idx="13"/>
          </p:nvPr>
        </p:nvSpPr>
        <p:spPr>
          <a:xfrm>
            <a:off x="4739912" y="763133"/>
            <a:ext cx="4273980" cy="4419600"/>
          </a:xfrm>
        </p:spPr>
        <p:txBody>
          <a:bodyPr/>
          <a:lstStyle/>
          <a:p>
            <a:pPr marL="0" lvl="1" indent="0">
              <a:buNone/>
            </a:pPr>
            <a:r>
              <a:rPr lang="en-US" sz="2000" dirty="0">
                <a:solidFill>
                  <a:srgbClr val="6EAF3D"/>
                </a:solidFill>
              </a:rPr>
              <a:t>Both Presses</a:t>
            </a:r>
          </a:p>
          <a:p>
            <a:pPr lvl="2"/>
            <a:r>
              <a:rPr lang="en-US" sz="1700" dirty="0"/>
              <a:t>Six-color printing - CMYKOV</a:t>
            </a:r>
          </a:p>
          <a:p>
            <a:pPr lvl="2"/>
            <a:r>
              <a:rPr lang="en-US" sz="1700" dirty="0"/>
              <a:t>HP HDNA 1200 dpi</a:t>
            </a:r>
          </a:p>
          <a:p>
            <a:pPr lvl="2"/>
            <a:r>
              <a:rPr lang="en-US" sz="1700" dirty="0"/>
              <a:t>Priming Agent / Bonding Agent</a:t>
            </a:r>
          </a:p>
          <a:p>
            <a:r>
              <a:rPr lang="en-US" sz="2000" dirty="0"/>
              <a:t>HP T1100s series (w/ K&amp;B)</a:t>
            </a:r>
          </a:p>
          <a:p>
            <a:pPr lvl="1"/>
            <a:r>
              <a:rPr lang="en-US" sz="1600" dirty="0"/>
              <a:t>up to 305 </a:t>
            </a:r>
            <a:r>
              <a:rPr lang="en-US" sz="1600" dirty="0" err="1"/>
              <a:t>mpm</a:t>
            </a:r>
            <a:r>
              <a:rPr lang="en-US" sz="1600" dirty="0"/>
              <a:t> /1000 fpm</a:t>
            </a:r>
          </a:p>
          <a:p>
            <a:pPr lvl="1"/>
            <a:r>
              <a:rPr lang="en-US" sz="1600" dirty="0"/>
              <a:t>Web width up to 2.8 m /110 in</a:t>
            </a:r>
          </a:p>
          <a:p>
            <a:pPr lvl="1"/>
            <a:r>
              <a:rPr lang="en-US" sz="1600" dirty="0"/>
              <a:t>HP Multi-lane Print Architecture (MLPA), runs jobs with varied box sizes and run lengths</a:t>
            </a:r>
          </a:p>
          <a:p>
            <a:r>
              <a:rPr lang="en-US" sz="2000" dirty="0"/>
              <a:t>P 400s series  </a:t>
            </a:r>
          </a:p>
          <a:p>
            <a:pPr lvl="1"/>
            <a:r>
              <a:rPr lang="en-US" sz="1600" dirty="0"/>
              <a:t>183mpm / 600 fpm </a:t>
            </a:r>
          </a:p>
          <a:p>
            <a:pPr lvl="1"/>
            <a:r>
              <a:rPr lang="en-US" sz="1600" dirty="0"/>
              <a:t>web width up to 1.06 m /42 in and print frame-length up to 2.7 m / 108 in </a:t>
            </a:r>
          </a:p>
          <a:p>
            <a:pPr lvl="1"/>
            <a:r>
              <a:rPr lang="en-US" sz="1600" dirty="0"/>
              <a:t>Harris &amp; Bruno inline coater (option)</a:t>
            </a:r>
          </a:p>
        </p:txBody>
      </p:sp>
      <p:pic>
        <p:nvPicPr>
          <p:cNvPr id="1026" name="Picture 2">
            <a:extLst>
              <a:ext uri="{FF2B5EF4-FFF2-40B4-BE49-F238E27FC236}">
                <a16:creationId xmlns:a16="http://schemas.microsoft.com/office/drawing/2014/main" id="{9238818F-52B8-89F2-64F8-125A8C108C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44" b="17407"/>
          <a:stretch/>
        </p:blipFill>
        <p:spPr bwMode="auto">
          <a:xfrm>
            <a:off x="395717" y="2617127"/>
            <a:ext cx="3878952" cy="19811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1B73D61-86A7-3A0F-E794-266DC15F5C3D}"/>
              </a:ext>
            </a:extLst>
          </p:cNvPr>
          <p:cNvSpPr txBox="1"/>
          <p:nvPr/>
        </p:nvSpPr>
        <p:spPr>
          <a:xfrm>
            <a:off x="1981200" y="4367001"/>
            <a:ext cx="2438400" cy="300082"/>
          </a:xfrm>
          <a:prstGeom prst="rect">
            <a:avLst/>
          </a:prstGeom>
          <a:noFill/>
        </p:spPr>
        <p:txBody>
          <a:bodyPr wrap="square">
            <a:spAutoFit/>
          </a:bodyPr>
          <a:lstStyle/>
          <a:p>
            <a:r>
              <a:rPr lang="en-US" dirty="0"/>
              <a:t>HP PageWide T470S  </a:t>
            </a:r>
          </a:p>
        </p:txBody>
      </p:sp>
      <p:pic>
        <p:nvPicPr>
          <p:cNvPr id="1028" name="Picture 4">
            <a:extLst>
              <a:ext uri="{FF2B5EF4-FFF2-40B4-BE49-F238E27FC236}">
                <a16:creationId xmlns:a16="http://schemas.microsoft.com/office/drawing/2014/main" id="{D64134A0-2FD8-35EC-EE1C-D784DA1659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889" b="17407"/>
          <a:stretch/>
        </p:blipFill>
        <p:spPr bwMode="auto">
          <a:xfrm>
            <a:off x="17569" y="865704"/>
            <a:ext cx="4412820" cy="17094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AB3E12E-51FF-FDE7-E6F2-73467F808A1C}"/>
              </a:ext>
            </a:extLst>
          </p:cNvPr>
          <p:cNvSpPr txBox="1"/>
          <p:nvPr/>
        </p:nvSpPr>
        <p:spPr>
          <a:xfrm>
            <a:off x="228600" y="940505"/>
            <a:ext cx="1143000" cy="715581"/>
          </a:xfrm>
          <a:prstGeom prst="rect">
            <a:avLst/>
          </a:prstGeom>
          <a:noFill/>
        </p:spPr>
        <p:txBody>
          <a:bodyPr wrap="square">
            <a:spAutoFit/>
          </a:bodyPr>
          <a:lstStyle/>
          <a:p>
            <a:r>
              <a:rPr lang="en-US" dirty="0"/>
              <a:t>HP PageWide T1195i  </a:t>
            </a:r>
          </a:p>
        </p:txBody>
      </p:sp>
    </p:spTree>
    <p:extLst>
      <p:ext uri="{BB962C8B-B14F-4D97-AF65-F5344CB8AC3E}">
        <p14:creationId xmlns:p14="http://schemas.microsoft.com/office/powerpoint/2010/main" val="384259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C4F2DA-1835-78CD-6A6C-6560CF3650C8}"/>
              </a:ext>
            </a:extLst>
          </p:cNvPr>
          <p:cNvSpPr>
            <a:spLocks noGrp="1"/>
          </p:cNvSpPr>
          <p:nvPr>
            <p:ph type="title"/>
          </p:nvPr>
        </p:nvSpPr>
        <p:spPr/>
        <p:txBody>
          <a:bodyPr/>
          <a:lstStyle/>
          <a:p>
            <a:r>
              <a:rPr lang="en-US" dirty="0"/>
              <a:t>Considerations for Folding Carton</a:t>
            </a:r>
          </a:p>
        </p:txBody>
      </p:sp>
      <p:pic>
        <p:nvPicPr>
          <p:cNvPr id="4098" name="Picture 2" descr="See the source image">
            <a:extLst>
              <a:ext uri="{FF2B5EF4-FFF2-40B4-BE49-F238E27FC236}">
                <a16:creationId xmlns:a16="http://schemas.microsoft.com/office/drawing/2014/main" id="{9A469D22-4CBC-FE98-0E31-A8166136B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971550"/>
            <a:ext cx="5470296" cy="364311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1">
            <a:extLst>
              <a:ext uri="{FF2B5EF4-FFF2-40B4-BE49-F238E27FC236}">
                <a16:creationId xmlns:a16="http://schemas.microsoft.com/office/drawing/2014/main" id="{DFA9169B-F09A-6463-F415-FE14A9DF6FC0}"/>
              </a:ext>
            </a:extLst>
          </p:cNvPr>
          <p:cNvSpPr>
            <a:spLocks noGrp="1"/>
          </p:cNvSpPr>
          <p:nvPr>
            <p:ph type="body" sz="quarter" idx="13"/>
          </p:nvPr>
        </p:nvSpPr>
        <p:spPr>
          <a:xfrm>
            <a:off x="395718" y="895350"/>
            <a:ext cx="3033282" cy="3703441"/>
          </a:xfrm>
        </p:spPr>
        <p:txBody>
          <a:bodyPr/>
          <a:lstStyle/>
          <a:p>
            <a:r>
              <a:rPr lang="en-US" sz="2000" dirty="0"/>
              <a:t>Primer</a:t>
            </a:r>
          </a:p>
          <a:p>
            <a:r>
              <a:rPr lang="en-US" sz="2000" dirty="0"/>
              <a:t>Speed</a:t>
            </a:r>
          </a:p>
          <a:p>
            <a:r>
              <a:rPr lang="en-US" sz="2000" dirty="0"/>
              <a:t>Ink adhesion</a:t>
            </a:r>
          </a:p>
          <a:p>
            <a:r>
              <a:rPr lang="en-US" sz="2000" dirty="0"/>
              <a:t>OPV</a:t>
            </a:r>
          </a:p>
          <a:p>
            <a:r>
              <a:rPr lang="en-US" sz="2000" dirty="0"/>
              <a:t>Food safety</a:t>
            </a:r>
          </a:p>
          <a:p>
            <a:r>
              <a:rPr lang="en-US" sz="2000" dirty="0"/>
              <a:t>Embellishments</a:t>
            </a:r>
          </a:p>
          <a:p>
            <a:r>
              <a:rPr lang="en-US" sz="2000" dirty="0"/>
              <a:t>Compatibility with postpress processes </a:t>
            </a:r>
          </a:p>
          <a:p>
            <a:endParaRPr lang="en-US" sz="2000" dirty="0"/>
          </a:p>
          <a:p>
            <a:r>
              <a:rPr lang="en-US" sz="1600" dirty="0">
                <a:solidFill>
                  <a:schemeClr val="tx1"/>
                </a:solidFill>
              </a:rPr>
              <a:t>Potential for crossover with corrugated post-print</a:t>
            </a:r>
          </a:p>
        </p:txBody>
      </p:sp>
    </p:spTree>
    <p:extLst>
      <p:ext uri="{BB962C8B-B14F-4D97-AF65-F5344CB8AC3E}">
        <p14:creationId xmlns:p14="http://schemas.microsoft.com/office/powerpoint/2010/main" val="3669381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9B485-7152-9769-DA38-19802244F6EF}"/>
              </a:ext>
            </a:extLst>
          </p:cNvPr>
          <p:cNvSpPr>
            <a:spLocks noGrp="1"/>
          </p:cNvSpPr>
          <p:nvPr>
            <p:ph type="title"/>
          </p:nvPr>
        </p:nvSpPr>
        <p:spPr/>
        <p:txBody>
          <a:bodyPr/>
          <a:lstStyle/>
          <a:p>
            <a:r>
              <a:rPr lang="en-US"/>
              <a:t>Folding carton presses – Dedicated Presses</a:t>
            </a:r>
          </a:p>
        </p:txBody>
      </p:sp>
      <p:sp>
        <p:nvSpPr>
          <p:cNvPr id="5" name="Textplatzhalter 4">
            <a:extLst>
              <a:ext uri="{FF2B5EF4-FFF2-40B4-BE49-F238E27FC236}">
                <a16:creationId xmlns:a16="http://schemas.microsoft.com/office/drawing/2014/main" id="{DF04AF74-5EB5-401D-A9D3-D638D3A6D51D}"/>
              </a:ext>
            </a:extLst>
          </p:cNvPr>
          <p:cNvSpPr>
            <a:spLocks noGrp="1"/>
          </p:cNvSpPr>
          <p:nvPr>
            <p:ph type="body" sz="quarter" idx="13"/>
          </p:nvPr>
        </p:nvSpPr>
        <p:spPr>
          <a:xfrm>
            <a:off x="390418" y="1419225"/>
            <a:ext cx="3648182" cy="2660650"/>
          </a:xfrm>
        </p:spPr>
        <p:txBody>
          <a:bodyPr/>
          <a:lstStyle/>
          <a:p>
            <a:r>
              <a:rPr lang="en-US" dirty="0"/>
              <a:t>Slow roll-out</a:t>
            </a:r>
          </a:p>
          <a:p>
            <a:r>
              <a:rPr lang="en-US" dirty="0"/>
              <a:t>High requirements in </a:t>
            </a:r>
            <a:r>
              <a:rPr lang="en-US" b="1" dirty="0"/>
              <a:t>uptime</a:t>
            </a:r>
            <a:r>
              <a:rPr lang="en-US" dirty="0"/>
              <a:t>, </a:t>
            </a:r>
            <a:r>
              <a:rPr lang="en-US" b="1" dirty="0"/>
              <a:t>productivity</a:t>
            </a:r>
            <a:r>
              <a:rPr lang="en-US" dirty="0"/>
              <a:t>, </a:t>
            </a:r>
            <a:r>
              <a:rPr lang="en-US" b="1" dirty="0"/>
              <a:t>quality</a:t>
            </a:r>
            <a:r>
              <a:rPr lang="en-US" dirty="0"/>
              <a:t> and </a:t>
            </a:r>
            <a:r>
              <a:rPr lang="en-US" b="1" dirty="0"/>
              <a:t>substrate</a:t>
            </a:r>
            <a:r>
              <a:rPr lang="en-US" dirty="0"/>
              <a:t> handling</a:t>
            </a:r>
          </a:p>
          <a:p>
            <a:r>
              <a:rPr lang="en-US" dirty="0"/>
              <a:t>Huge market potential but not as easy to address as expected</a:t>
            </a:r>
          </a:p>
        </p:txBody>
      </p:sp>
      <p:sp>
        <p:nvSpPr>
          <p:cNvPr id="8" name="Textfeld 7">
            <a:extLst>
              <a:ext uri="{FF2B5EF4-FFF2-40B4-BE49-F238E27FC236}">
                <a16:creationId xmlns:a16="http://schemas.microsoft.com/office/drawing/2014/main" id="{E7DEF4B4-91A0-4E36-8E61-ADEEB6917710}"/>
              </a:ext>
            </a:extLst>
          </p:cNvPr>
          <p:cNvSpPr txBox="1"/>
          <p:nvPr/>
        </p:nvSpPr>
        <p:spPr>
          <a:xfrm>
            <a:off x="6938285" y="1125294"/>
            <a:ext cx="2205715" cy="923330"/>
          </a:xfrm>
          <a:prstGeom prst="rect">
            <a:avLst/>
          </a:prstGeom>
          <a:noFill/>
        </p:spPr>
        <p:txBody>
          <a:bodyPr wrap="square" rtlCol="0">
            <a:spAutoFit/>
          </a:bodyPr>
          <a:lstStyle/>
          <a:p>
            <a:r>
              <a:rPr lang="en-US" b="1"/>
              <a:t>Landa S10</a:t>
            </a:r>
          </a:p>
          <a:p>
            <a:r>
              <a:rPr lang="en-US"/>
              <a:t>Shipping since 2019</a:t>
            </a:r>
          </a:p>
          <a:p>
            <a:r>
              <a:rPr lang="en-US"/>
              <a:t>About 20 installs</a:t>
            </a:r>
          </a:p>
          <a:p>
            <a:r>
              <a:rPr lang="en-US"/>
              <a:t>Continuous improvements</a:t>
            </a:r>
          </a:p>
        </p:txBody>
      </p:sp>
      <p:sp>
        <p:nvSpPr>
          <p:cNvPr id="9" name="Textfeld 8">
            <a:extLst>
              <a:ext uri="{FF2B5EF4-FFF2-40B4-BE49-F238E27FC236}">
                <a16:creationId xmlns:a16="http://schemas.microsoft.com/office/drawing/2014/main" id="{6872A523-0D74-4676-B73D-17A08C81C79E}"/>
              </a:ext>
            </a:extLst>
          </p:cNvPr>
          <p:cNvSpPr txBox="1"/>
          <p:nvPr/>
        </p:nvSpPr>
        <p:spPr>
          <a:xfrm>
            <a:off x="6938285" y="2492539"/>
            <a:ext cx="2129515" cy="715581"/>
          </a:xfrm>
          <a:prstGeom prst="rect">
            <a:avLst/>
          </a:prstGeom>
          <a:noFill/>
        </p:spPr>
        <p:txBody>
          <a:bodyPr wrap="square" rtlCol="0">
            <a:spAutoFit/>
          </a:bodyPr>
          <a:lstStyle/>
          <a:p>
            <a:r>
              <a:rPr lang="en-US" b="1" dirty="0"/>
              <a:t>Koenig &amp; Bauer Durst VariJET 106</a:t>
            </a:r>
          </a:p>
          <a:p>
            <a:r>
              <a:rPr lang="en-US" dirty="0"/>
              <a:t>2 beta sites in production</a:t>
            </a:r>
          </a:p>
        </p:txBody>
      </p:sp>
      <p:sp>
        <p:nvSpPr>
          <p:cNvPr id="10" name="Textfeld 9">
            <a:extLst>
              <a:ext uri="{FF2B5EF4-FFF2-40B4-BE49-F238E27FC236}">
                <a16:creationId xmlns:a16="http://schemas.microsoft.com/office/drawing/2014/main" id="{CDA9C46A-440D-48EC-9A54-EC5FC3AEF40F}"/>
              </a:ext>
            </a:extLst>
          </p:cNvPr>
          <p:cNvSpPr txBox="1"/>
          <p:nvPr/>
        </p:nvSpPr>
        <p:spPr>
          <a:xfrm>
            <a:off x="7010400" y="3750505"/>
            <a:ext cx="1905001" cy="1131079"/>
          </a:xfrm>
          <a:prstGeom prst="rect">
            <a:avLst/>
          </a:prstGeom>
          <a:noFill/>
        </p:spPr>
        <p:txBody>
          <a:bodyPr wrap="square" rtlCol="0">
            <a:spAutoFit/>
          </a:bodyPr>
          <a:lstStyle/>
          <a:p>
            <a:r>
              <a:rPr lang="en-US" b="1" dirty="0"/>
              <a:t>Heidelberg </a:t>
            </a:r>
            <a:r>
              <a:rPr lang="en-US" b="1" dirty="0" err="1"/>
              <a:t>PrimeFire</a:t>
            </a:r>
            <a:endParaRPr lang="en-US" b="1" dirty="0"/>
          </a:p>
          <a:p>
            <a:r>
              <a:rPr lang="en-US" dirty="0"/>
              <a:t>Ditched due to cost-cutting measures</a:t>
            </a:r>
          </a:p>
          <a:p>
            <a:r>
              <a:rPr lang="en-US" dirty="0"/>
              <a:t>Too slow</a:t>
            </a:r>
          </a:p>
        </p:txBody>
      </p:sp>
      <p:pic>
        <p:nvPicPr>
          <p:cNvPr id="12" name="Grafik 11">
            <a:extLst>
              <a:ext uri="{FF2B5EF4-FFF2-40B4-BE49-F238E27FC236}">
                <a16:creationId xmlns:a16="http://schemas.microsoft.com/office/drawing/2014/main" id="{E6B1C53C-0367-46B2-9699-18DA38BEEE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788"/>
          <a:stretch/>
        </p:blipFill>
        <p:spPr>
          <a:xfrm>
            <a:off x="4243389" y="3606714"/>
            <a:ext cx="2488956" cy="1343298"/>
          </a:xfrm>
          <a:prstGeom prst="rect">
            <a:avLst/>
          </a:prstGeom>
        </p:spPr>
      </p:pic>
      <p:pic>
        <p:nvPicPr>
          <p:cNvPr id="14" name="Grafik 13">
            <a:extLst>
              <a:ext uri="{FF2B5EF4-FFF2-40B4-BE49-F238E27FC236}">
                <a16:creationId xmlns:a16="http://schemas.microsoft.com/office/drawing/2014/main" id="{0AB4B43F-E528-442C-B0E3-4D2C7BA3B2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5185" b="14173"/>
          <a:stretch/>
        </p:blipFill>
        <p:spPr>
          <a:xfrm>
            <a:off x="4191075" y="1076807"/>
            <a:ext cx="2667000" cy="900411"/>
          </a:xfrm>
          <a:prstGeom prst="rect">
            <a:avLst/>
          </a:prstGeom>
        </p:spPr>
      </p:pic>
      <p:pic>
        <p:nvPicPr>
          <p:cNvPr id="16" name="Grafik 15">
            <a:extLst>
              <a:ext uri="{FF2B5EF4-FFF2-40B4-BE49-F238E27FC236}">
                <a16:creationId xmlns:a16="http://schemas.microsoft.com/office/drawing/2014/main" id="{97B7A0C5-C660-4830-962F-20D3E65BA4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75" y="2197511"/>
            <a:ext cx="2541270" cy="1251445"/>
          </a:xfrm>
          <a:prstGeom prst="rect">
            <a:avLst/>
          </a:prstGeom>
        </p:spPr>
      </p:pic>
    </p:spTree>
    <p:extLst>
      <p:ext uri="{BB962C8B-B14F-4D97-AF65-F5344CB8AC3E}">
        <p14:creationId xmlns:p14="http://schemas.microsoft.com/office/powerpoint/2010/main" val="423391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746541-3965-DC87-EF47-E7C76526F49E}"/>
              </a:ext>
            </a:extLst>
          </p:cNvPr>
          <p:cNvPicPr>
            <a:picLocks noChangeAspect="1"/>
          </p:cNvPicPr>
          <p:nvPr/>
        </p:nvPicPr>
        <p:blipFill>
          <a:blip r:embed="rId3"/>
          <a:stretch>
            <a:fillRect/>
          </a:stretch>
        </p:blipFill>
        <p:spPr>
          <a:xfrm>
            <a:off x="2514600" y="2051051"/>
            <a:ext cx="5333999" cy="3111499"/>
          </a:xfrm>
          <a:prstGeom prst="rect">
            <a:avLst/>
          </a:prstGeom>
        </p:spPr>
      </p:pic>
      <p:sp>
        <p:nvSpPr>
          <p:cNvPr id="10" name="Title 9">
            <a:extLst>
              <a:ext uri="{FF2B5EF4-FFF2-40B4-BE49-F238E27FC236}">
                <a16:creationId xmlns:a16="http://schemas.microsoft.com/office/drawing/2014/main" id="{0B1D8A82-1B1F-13AD-AEED-70EAA6264A20}"/>
              </a:ext>
            </a:extLst>
          </p:cNvPr>
          <p:cNvSpPr>
            <a:spLocks noGrp="1"/>
          </p:cNvSpPr>
          <p:nvPr>
            <p:ph type="title"/>
          </p:nvPr>
        </p:nvSpPr>
        <p:spPr>
          <a:xfrm>
            <a:off x="332751" y="221538"/>
            <a:ext cx="8431870" cy="918148"/>
          </a:xfrm>
        </p:spPr>
        <p:txBody>
          <a:bodyPr/>
          <a:lstStyle/>
          <a:p>
            <a:r>
              <a:rPr lang="en-US" b="1" dirty="0"/>
              <a:t>Agfa SpeedSet 1060</a:t>
            </a:r>
          </a:p>
        </p:txBody>
      </p:sp>
      <p:sp>
        <p:nvSpPr>
          <p:cNvPr id="11" name="Text Placeholder 10">
            <a:extLst>
              <a:ext uri="{FF2B5EF4-FFF2-40B4-BE49-F238E27FC236}">
                <a16:creationId xmlns:a16="http://schemas.microsoft.com/office/drawing/2014/main" id="{99D389CA-735F-AA87-B54D-749D4413A114}"/>
              </a:ext>
            </a:extLst>
          </p:cNvPr>
          <p:cNvSpPr>
            <a:spLocks noGrp="1"/>
          </p:cNvSpPr>
          <p:nvPr>
            <p:ph type="body" sz="quarter" idx="13"/>
          </p:nvPr>
        </p:nvSpPr>
        <p:spPr>
          <a:xfrm>
            <a:off x="6324600" y="819150"/>
            <a:ext cx="2771261" cy="2660650"/>
          </a:xfrm>
        </p:spPr>
        <p:txBody>
          <a:bodyPr/>
          <a:lstStyle/>
          <a:p>
            <a:r>
              <a:rPr lang="en-US" dirty="0">
                <a:solidFill>
                  <a:schemeClr val="tx1"/>
                </a:solidFill>
              </a:rPr>
              <a:t>Cross-over with corrugated post-print for microflute</a:t>
            </a:r>
          </a:p>
          <a:p>
            <a:r>
              <a:rPr lang="en-US" dirty="0">
                <a:solidFill>
                  <a:schemeClr val="tx1"/>
                </a:solidFill>
              </a:rPr>
              <a:t>Basis for further packaging press developments</a:t>
            </a:r>
          </a:p>
          <a:p>
            <a:r>
              <a:rPr lang="en-US" dirty="0">
                <a:solidFill>
                  <a:schemeClr val="tx1"/>
                </a:solidFill>
              </a:rPr>
              <a:t>First 2 beta sites in 2024</a:t>
            </a:r>
          </a:p>
          <a:p>
            <a:r>
              <a:rPr lang="en-US" dirty="0">
                <a:solidFill>
                  <a:schemeClr val="tx1"/>
                </a:solidFill>
              </a:rPr>
              <a:t>2025 early user availability</a:t>
            </a:r>
          </a:p>
          <a:p>
            <a:endParaRPr lang="en-US" dirty="0">
              <a:solidFill>
                <a:schemeClr val="tx1"/>
              </a:solidFill>
            </a:endParaRPr>
          </a:p>
        </p:txBody>
      </p:sp>
      <p:sp>
        <p:nvSpPr>
          <p:cNvPr id="13" name="Text Placeholder 12">
            <a:extLst>
              <a:ext uri="{FF2B5EF4-FFF2-40B4-BE49-F238E27FC236}">
                <a16:creationId xmlns:a16="http://schemas.microsoft.com/office/drawing/2014/main" id="{8DAB8A93-7FE0-0081-1FDB-F001B6E64D7B}"/>
              </a:ext>
            </a:extLst>
          </p:cNvPr>
          <p:cNvSpPr>
            <a:spLocks noGrp="1"/>
          </p:cNvSpPr>
          <p:nvPr>
            <p:ph type="body" sz="quarter" idx="20"/>
          </p:nvPr>
        </p:nvSpPr>
        <p:spPr>
          <a:xfrm>
            <a:off x="332751" y="820208"/>
            <a:ext cx="3128961" cy="2659592"/>
          </a:xfrm>
        </p:spPr>
        <p:txBody>
          <a:bodyPr/>
          <a:lstStyle/>
          <a:p>
            <a:pPr marL="0" marR="0" algn="l" rtl="0" eaLnBrk="1" fontAlgn="t" latinLnBrk="0" hangingPunct="1">
              <a:lnSpc>
                <a:spcPct val="150000"/>
              </a:lnSpc>
              <a:spcBef>
                <a:spcPts val="0"/>
              </a:spcBef>
              <a:spcAft>
                <a:spcPts val="0"/>
              </a:spcAft>
            </a:pPr>
            <a:r>
              <a:rPr lang="en-GB" b="1" i="0" u="none" strike="noStrike" kern="1200" dirty="0">
                <a:solidFill>
                  <a:schemeClr val="accent1"/>
                </a:solidFill>
                <a:effectLst/>
                <a:latin typeface="Arial" panose="020B0604020202020204" pitchFamily="34" charset="0"/>
              </a:rPr>
              <a:t>150 m/min at 800 x 1200 dpi</a:t>
            </a:r>
          </a:p>
          <a:p>
            <a:pPr marL="0" marR="0" algn="l" rtl="0" eaLnBrk="1" fontAlgn="t" latinLnBrk="0" hangingPunct="1">
              <a:lnSpc>
                <a:spcPct val="150000"/>
              </a:lnSpc>
              <a:spcBef>
                <a:spcPts val="0"/>
              </a:spcBef>
              <a:spcAft>
                <a:spcPts val="0"/>
              </a:spcAft>
            </a:pPr>
            <a:r>
              <a:rPr lang="en-GB" b="1" dirty="0">
                <a:solidFill>
                  <a:schemeClr val="accent1"/>
                </a:solidFill>
                <a:latin typeface="Arial" panose="020B0604020202020204" pitchFamily="34" charset="0"/>
              </a:rPr>
              <a:t>= 11,000 Sheets/hour</a:t>
            </a:r>
            <a:endParaRPr lang="en-US" b="0" i="0" u="none" strike="noStrike" dirty="0">
              <a:solidFill>
                <a:schemeClr val="accent1"/>
              </a:solidFill>
              <a:effectLst/>
              <a:latin typeface="Arial" panose="020B0604020202020204" pitchFamily="34" charset="0"/>
            </a:endParaRPr>
          </a:p>
          <a:p>
            <a:pPr marL="0" marR="0" algn="l" rtl="0" eaLnBrk="1" fontAlgn="t" latinLnBrk="0" hangingPunct="1">
              <a:lnSpc>
                <a:spcPct val="150000"/>
              </a:lnSpc>
              <a:spcBef>
                <a:spcPts val="0"/>
              </a:spcBef>
              <a:spcAft>
                <a:spcPts val="0"/>
              </a:spcAft>
            </a:pPr>
            <a:r>
              <a:rPr lang="en-GB" b="1" i="0" u="none" strike="noStrike" kern="1200" dirty="0">
                <a:solidFill>
                  <a:schemeClr val="accent1"/>
                </a:solidFill>
                <a:effectLst/>
                <a:latin typeface="Arial" panose="020B0604020202020204" pitchFamily="34" charset="0"/>
              </a:rPr>
              <a:t>120 m/min at 1200 x 1200 dpi</a:t>
            </a:r>
            <a:endParaRPr lang="en-US" b="0" i="0" u="none" strike="noStrike" dirty="0">
              <a:solidFill>
                <a:schemeClr val="accent1"/>
              </a:solidFill>
              <a:effectLst/>
              <a:latin typeface="Arial" panose="020B0604020202020204" pitchFamily="34" charset="0"/>
            </a:endParaRPr>
          </a:p>
          <a:p>
            <a:endParaRPr lang="en-US" sz="2000" dirty="0"/>
          </a:p>
        </p:txBody>
      </p:sp>
      <p:sp>
        <p:nvSpPr>
          <p:cNvPr id="12" name="Text Placeholder 11">
            <a:extLst>
              <a:ext uri="{FF2B5EF4-FFF2-40B4-BE49-F238E27FC236}">
                <a16:creationId xmlns:a16="http://schemas.microsoft.com/office/drawing/2014/main" id="{D3335AAD-322B-46E4-8F61-5DE800015DCA}"/>
              </a:ext>
            </a:extLst>
          </p:cNvPr>
          <p:cNvSpPr>
            <a:spLocks noGrp="1"/>
          </p:cNvSpPr>
          <p:nvPr>
            <p:ph type="body" sz="quarter" idx="19"/>
          </p:nvPr>
        </p:nvSpPr>
        <p:spPr>
          <a:xfrm>
            <a:off x="3813930" y="819150"/>
            <a:ext cx="2317482" cy="2660650"/>
          </a:xfrm>
        </p:spPr>
        <p:txBody>
          <a:bodyPr/>
          <a:lstStyle/>
          <a:p>
            <a:r>
              <a:rPr lang="en-US" dirty="0"/>
              <a:t>Agfa Aqueous CMYK</a:t>
            </a:r>
          </a:p>
          <a:p>
            <a:r>
              <a:rPr lang="en-US" dirty="0"/>
              <a:t>Jetted Primer</a:t>
            </a:r>
          </a:p>
          <a:p>
            <a:r>
              <a:rPr lang="en-US" dirty="0"/>
              <a:t>Jetted Varnish</a:t>
            </a:r>
          </a:p>
          <a:p>
            <a:r>
              <a:rPr lang="en-US" dirty="0"/>
              <a:t>1060 mm wide max</a:t>
            </a:r>
          </a:p>
        </p:txBody>
      </p:sp>
      <p:sp>
        <p:nvSpPr>
          <p:cNvPr id="2" name="TextBox 1">
            <a:extLst>
              <a:ext uri="{FF2B5EF4-FFF2-40B4-BE49-F238E27FC236}">
                <a16:creationId xmlns:a16="http://schemas.microsoft.com/office/drawing/2014/main" id="{5B5B8F47-B9A2-5EDD-4E32-0A119A94A9EE}"/>
              </a:ext>
            </a:extLst>
          </p:cNvPr>
          <p:cNvSpPr txBox="1"/>
          <p:nvPr/>
        </p:nvSpPr>
        <p:spPr>
          <a:xfrm>
            <a:off x="3813930" y="4644783"/>
            <a:ext cx="2276581" cy="300082"/>
          </a:xfrm>
          <a:prstGeom prst="rect">
            <a:avLst/>
          </a:prstGeom>
          <a:noFill/>
        </p:spPr>
        <p:txBody>
          <a:bodyPr wrap="square" rtlCol="0">
            <a:spAutoFit/>
          </a:bodyPr>
          <a:lstStyle/>
          <a:p>
            <a:r>
              <a:rPr lang="en-US" dirty="0"/>
              <a:t>Launched December 2023</a:t>
            </a:r>
          </a:p>
        </p:txBody>
      </p:sp>
    </p:spTree>
    <p:extLst>
      <p:ext uri="{BB962C8B-B14F-4D97-AF65-F5344CB8AC3E}">
        <p14:creationId xmlns:p14="http://schemas.microsoft.com/office/powerpoint/2010/main" val="2162232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BED420A-25CE-49C0-A36F-BA91BF28F8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760" y="931106"/>
            <a:ext cx="2205486" cy="1005032"/>
          </a:xfrm>
          <a:prstGeom prst="rect">
            <a:avLst/>
          </a:prstGeom>
        </p:spPr>
      </p:pic>
      <p:pic>
        <p:nvPicPr>
          <p:cNvPr id="8" name="Grafik 7">
            <a:extLst>
              <a:ext uri="{FF2B5EF4-FFF2-40B4-BE49-F238E27FC236}">
                <a16:creationId xmlns:a16="http://schemas.microsoft.com/office/drawing/2014/main" id="{31B7DBD8-82F6-41A6-9D0B-1FA9F642E7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0760" y="2182884"/>
            <a:ext cx="2329822" cy="1454910"/>
          </a:xfrm>
          <a:prstGeom prst="rect">
            <a:avLst/>
          </a:prstGeom>
        </p:spPr>
      </p:pic>
      <p:pic>
        <p:nvPicPr>
          <p:cNvPr id="10" name="Grafik 9">
            <a:extLst>
              <a:ext uri="{FF2B5EF4-FFF2-40B4-BE49-F238E27FC236}">
                <a16:creationId xmlns:a16="http://schemas.microsoft.com/office/drawing/2014/main" id="{DE82E7A9-4E2C-4FDE-B8DD-64BD725094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3420" y="3884540"/>
            <a:ext cx="5167858" cy="1068460"/>
          </a:xfrm>
          <a:prstGeom prst="rect">
            <a:avLst/>
          </a:prstGeom>
        </p:spPr>
      </p:pic>
      <p:sp>
        <p:nvSpPr>
          <p:cNvPr id="2" name="Title 1">
            <a:extLst>
              <a:ext uri="{FF2B5EF4-FFF2-40B4-BE49-F238E27FC236}">
                <a16:creationId xmlns:a16="http://schemas.microsoft.com/office/drawing/2014/main" id="{F779B485-7152-9769-DA38-19802244F6EF}"/>
              </a:ext>
            </a:extLst>
          </p:cNvPr>
          <p:cNvSpPr>
            <a:spLocks noGrp="1"/>
          </p:cNvSpPr>
          <p:nvPr>
            <p:ph type="title"/>
          </p:nvPr>
        </p:nvSpPr>
        <p:spPr>
          <a:xfrm>
            <a:off x="395717" y="348676"/>
            <a:ext cx="7148083" cy="528528"/>
          </a:xfrm>
        </p:spPr>
        <p:txBody>
          <a:bodyPr/>
          <a:lstStyle/>
          <a:p>
            <a:r>
              <a:rPr lang="en-US" dirty="0"/>
              <a:t>Folding carton presses – Commercial Overlap</a:t>
            </a:r>
          </a:p>
        </p:txBody>
      </p:sp>
      <p:sp>
        <p:nvSpPr>
          <p:cNvPr id="3" name="Text Placeholder 2">
            <a:extLst>
              <a:ext uri="{FF2B5EF4-FFF2-40B4-BE49-F238E27FC236}">
                <a16:creationId xmlns:a16="http://schemas.microsoft.com/office/drawing/2014/main" id="{6F8A7075-E3F4-52A4-EAE9-45CCF85E93CC}"/>
              </a:ext>
            </a:extLst>
          </p:cNvPr>
          <p:cNvSpPr>
            <a:spLocks noGrp="1"/>
          </p:cNvSpPr>
          <p:nvPr>
            <p:ph type="body" sz="quarter" idx="13"/>
          </p:nvPr>
        </p:nvSpPr>
        <p:spPr>
          <a:xfrm>
            <a:off x="390419" y="1123950"/>
            <a:ext cx="3114781" cy="3352800"/>
          </a:xfrm>
        </p:spPr>
        <p:txBody>
          <a:bodyPr/>
          <a:lstStyle/>
          <a:p>
            <a:r>
              <a:rPr lang="en-US" sz="2000" b="1" dirty="0"/>
              <a:t>Pros</a:t>
            </a:r>
          </a:p>
          <a:p>
            <a:pPr marL="342900" indent="-342900">
              <a:buFont typeface="Arial" panose="020B0604020202020204" pitchFamily="34" charset="0"/>
              <a:buChar char="•"/>
            </a:pPr>
            <a:r>
              <a:rPr lang="en-US" sz="2000" dirty="0">
                <a:solidFill>
                  <a:schemeClr val="tx1"/>
                </a:solidFill>
              </a:rPr>
              <a:t>Lower invest</a:t>
            </a:r>
          </a:p>
          <a:p>
            <a:pPr marL="342900" indent="-342900">
              <a:buFont typeface="Arial" panose="020B0604020202020204" pitchFamily="34" charset="0"/>
              <a:buChar char="•"/>
            </a:pPr>
            <a:r>
              <a:rPr lang="en-US" sz="2000" dirty="0">
                <a:solidFill>
                  <a:schemeClr val="tx1"/>
                </a:solidFill>
              </a:rPr>
              <a:t>Economy of scale in presses &amp; inks</a:t>
            </a:r>
          </a:p>
          <a:p>
            <a:pPr marL="342900" indent="-342900">
              <a:buFont typeface="Arial" panose="020B0604020202020204" pitchFamily="34" charset="0"/>
              <a:buChar char="•"/>
            </a:pPr>
            <a:r>
              <a:rPr lang="en-US" sz="2000" dirty="0">
                <a:solidFill>
                  <a:schemeClr val="tx1"/>
                </a:solidFill>
              </a:rPr>
              <a:t>Application flexibility</a:t>
            </a:r>
          </a:p>
          <a:p>
            <a:pPr marL="342900" indent="-342900">
              <a:buFont typeface="Arial" panose="020B0604020202020204" pitchFamily="34" charset="0"/>
              <a:buChar char="•"/>
            </a:pPr>
            <a:r>
              <a:rPr lang="en-US" sz="2000" dirty="0">
                <a:solidFill>
                  <a:schemeClr val="tx1"/>
                </a:solidFill>
              </a:rPr>
              <a:t>Allows commercial shops to move into packaging</a:t>
            </a:r>
          </a:p>
          <a:p>
            <a:pPr marL="342900" indent="-342900">
              <a:buFont typeface="Arial" panose="020B0604020202020204" pitchFamily="34" charset="0"/>
              <a:buChar char="•"/>
            </a:pPr>
            <a:r>
              <a:rPr lang="en-US" sz="2000" dirty="0">
                <a:solidFill>
                  <a:schemeClr val="tx1"/>
                </a:solidFill>
              </a:rPr>
              <a:t>Better suited than SRA3 toner</a:t>
            </a:r>
          </a:p>
        </p:txBody>
      </p:sp>
      <p:sp>
        <p:nvSpPr>
          <p:cNvPr id="4" name="Text Placeholder 2">
            <a:extLst>
              <a:ext uri="{FF2B5EF4-FFF2-40B4-BE49-F238E27FC236}">
                <a16:creationId xmlns:a16="http://schemas.microsoft.com/office/drawing/2014/main" id="{F3FD6955-E70F-4322-8372-59EE5E0783AE}"/>
              </a:ext>
            </a:extLst>
          </p:cNvPr>
          <p:cNvSpPr txBox="1">
            <a:spLocks/>
          </p:cNvSpPr>
          <p:nvPr/>
        </p:nvSpPr>
        <p:spPr>
          <a:xfrm>
            <a:off x="5638802" y="1123950"/>
            <a:ext cx="3428998" cy="2955925"/>
          </a:xfrm>
          <a:prstGeom prst="rect">
            <a:avLst/>
          </a:prstGeom>
        </p:spPr>
        <p:txBody>
          <a:bodyPr lIns="0" tIns="0" rIns="0" bIns="0"/>
          <a:lstStyle>
            <a:lvl1pPr marL="0" indent="0" algn="l" defTabSz="685800" rtl="0" eaLnBrk="1" latinLnBrk="0" hangingPunct="1">
              <a:lnSpc>
                <a:spcPct val="90000"/>
              </a:lnSpc>
              <a:spcBef>
                <a:spcPts val="750"/>
              </a:spcBef>
              <a:buClr>
                <a:schemeClr val="accent1"/>
              </a:buClr>
              <a:buFont typeface="Arial" panose="020B0604020202020204" pitchFamily="34" charset="0"/>
              <a:buNone/>
              <a:tabLst/>
              <a:defRPr sz="2100" kern="1200">
                <a:solidFill>
                  <a:srgbClr val="6DAF3D"/>
                </a:solidFill>
                <a:latin typeface="+mn-lt"/>
                <a:ea typeface="+mn-ea"/>
                <a:cs typeface="+mn-cs"/>
              </a:defRPr>
            </a:lvl1pPr>
            <a:lvl2pPr marL="176213" indent="-176213" algn="l" defTabSz="685800" rtl="0" eaLnBrk="1" latinLnBrk="0" hangingPunct="1">
              <a:lnSpc>
                <a:spcPct val="95000"/>
              </a:lnSpc>
              <a:spcBef>
                <a:spcPts val="375"/>
              </a:spcBef>
              <a:buClrTx/>
              <a:buFont typeface="Arial" panose="020B0604020202020204" pitchFamily="34" charset="0"/>
              <a:buChar char="•"/>
              <a:tabLst/>
              <a:defRPr sz="1800" kern="1200">
                <a:solidFill>
                  <a:schemeClr val="tx1"/>
                </a:solidFill>
                <a:latin typeface="+mn-lt"/>
                <a:ea typeface="+mn-ea"/>
                <a:cs typeface="+mn-cs"/>
              </a:defRPr>
            </a:lvl2pPr>
            <a:lvl3pPr marL="358379" indent="-164306" algn="l" defTabSz="685800" rtl="0" eaLnBrk="1" latinLnBrk="0" hangingPunct="1">
              <a:lnSpc>
                <a:spcPct val="95000"/>
              </a:lnSpc>
              <a:spcBef>
                <a:spcPts val="375"/>
              </a:spcBef>
              <a:buClrTx/>
              <a:buFont typeface="Arial" panose="020B0604020202020204" pitchFamily="34" charset="0"/>
              <a:buChar char="‒"/>
              <a:tabLst/>
              <a:defRPr sz="1500" kern="1200">
                <a:solidFill>
                  <a:schemeClr val="tx1"/>
                </a:solidFill>
                <a:latin typeface="+mn-lt"/>
                <a:ea typeface="+mn-ea"/>
                <a:cs typeface="+mn-cs"/>
              </a:defRPr>
            </a:lvl3pPr>
            <a:lvl4pPr marL="532210" indent="-173831" algn="l" defTabSz="685800" rtl="0" eaLnBrk="1" latinLnBrk="0" hangingPunct="1">
              <a:lnSpc>
                <a:spcPct val="95000"/>
              </a:lnSpc>
              <a:spcBef>
                <a:spcPts val="375"/>
              </a:spcBef>
              <a:buClrTx/>
              <a:buFont typeface="Arial" panose="020B0604020202020204" pitchFamily="34" charset="0"/>
              <a:buChar char="•"/>
              <a:tabLst/>
              <a:defRPr sz="1350" kern="1200">
                <a:solidFill>
                  <a:schemeClr val="tx1"/>
                </a:solidFill>
                <a:latin typeface="+mn-lt"/>
                <a:ea typeface="+mn-ea"/>
                <a:cs typeface="+mn-cs"/>
              </a:defRPr>
            </a:lvl4pPr>
            <a:lvl5pPr marL="710804" indent="-171450" algn="l" defTabSz="685800" rtl="0" eaLnBrk="1" latinLnBrk="0" hangingPunct="1">
              <a:lnSpc>
                <a:spcPct val="95000"/>
              </a:lnSpc>
              <a:spcBef>
                <a:spcPts val="375"/>
              </a:spcBef>
              <a:buClrTx/>
              <a:buFont typeface="Arial" panose="020B0604020202020204" pitchFamily="34" charset="0"/>
              <a:buChar char="‒"/>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1" dirty="0"/>
              <a:t>Cons</a:t>
            </a:r>
          </a:p>
          <a:p>
            <a:pPr marL="342900" indent="-342900">
              <a:buFont typeface="Arial" panose="020B0604020202020204" pitchFamily="34" charset="0"/>
              <a:buChar char="•"/>
            </a:pPr>
            <a:r>
              <a:rPr lang="en-US" sz="2000" dirty="0">
                <a:solidFill>
                  <a:schemeClr val="tx1"/>
                </a:solidFill>
              </a:rPr>
              <a:t>Smaller format (B2+)</a:t>
            </a:r>
          </a:p>
          <a:p>
            <a:pPr marL="342900" indent="-342900">
              <a:buFont typeface="Arial" panose="020B0604020202020204" pitchFamily="34" charset="0"/>
              <a:buChar char="•"/>
            </a:pPr>
            <a:r>
              <a:rPr lang="en-US" sz="2000" dirty="0">
                <a:solidFill>
                  <a:schemeClr val="tx1"/>
                </a:solidFill>
              </a:rPr>
              <a:t>Much lower productivity</a:t>
            </a:r>
          </a:p>
          <a:p>
            <a:pPr marL="342900" indent="-342900">
              <a:buFont typeface="Arial" panose="020B0604020202020204" pitchFamily="34" charset="0"/>
              <a:buChar char="•"/>
            </a:pPr>
            <a:r>
              <a:rPr lang="en-US" sz="2000" dirty="0">
                <a:solidFill>
                  <a:schemeClr val="tx1"/>
                </a:solidFill>
              </a:rPr>
              <a:t>Limits in substrate types &amp;  thickness</a:t>
            </a:r>
          </a:p>
          <a:p>
            <a:pPr marL="342900" indent="-342900">
              <a:buFont typeface="Arial" panose="020B0604020202020204" pitchFamily="34" charset="0"/>
              <a:buChar char="•"/>
            </a:pPr>
            <a:r>
              <a:rPr lang="en-US" sz="2000" dirty="0">
                <a:solidFill>
                  <a:schemeClr val="tx1"/>
                </a:solidFill>
              </a:rPr>
              <a:t>Lack of in-line varnish </a:t>
            </a:r>
          </a:p>
          <a:p>
            <a:pPr marL="342900" indent="-342900">
              <a:buFont typeface="Arial" panose="020B0604020202020204" pitchFamily="34" charset="0"/>
              <a:buChar char="•"/>
            </a:pPr>
            <a:r>
              <a:rPr lang="en-US" sz="2000" dirty="0">
                <a:solidFill>
                  <a:schemeClr val="tx1"/>
                </a:solidFill>
              </a:rPr>
              <a:t>4C only</a:t>
            </a:r>
          </a:p>
        </p:txBody>
      </p:sp>
      <p:sp>
        <p:nvSpPr>
          <p:cNvPr id="5" name="TextBox 4">
            <a:extLst>
              <a:ext uri="{FF2B5EF4-FFF2-40B4-BE49-F238E27FC236}">
                <a16:creationId xmlns:a16="http://schemas.microsoft.com/office/drawing/2014/main" id="{80496CE9-6F16-0DCD-24A3-5030DC157DBB}"/>
              </a:ext>
            </a:extLst>
          </p:cNvPr>
          <p:cNvSpPr txBox="1"/>
          <p:nvPr/>
        </p:nvSpPr>
        <p:spPr>
          <a:xfrm>
            <a:off x="5791200" y="3943350"/>
            <a:ext cx="627095" cy="300082"/>
          </a:xfrm>
          <a:prstGeom prst="rect">
            <a:avLst/>
          </a:prstGeom>
          <a:noFill/>
        </p:spPr>
        <p:txBody>
          <a:bodyPr wrap="none" rtlCol="0">
            <a:spAutoFit/>
          </a:bodyPr>
          <a:lstStyle/>
          <a:p>
            <a:r>
              <a:rPr lang="en-US" dirty="0">
                <a:solidFill>
                  <a:srgbClr val="6EAF3D"/>
                </a:solidFill>
              </a:rPr>
              <a:t>Ricoh</a:t>
            </a:r>
          </a:p>
        </p:txBody>
      </p:sp>
      <p:sp>
        <p:nvSpPr>
          <p:cNvPr id="7" name="TextBox 6">
            <a:extLst>
              <a:ext uri="{FF2B5EF4-FFF2-40B4-BE49-F238E27FC236}">
                <a16:creationId xmlns:a16="http://schemas.microsoft.com/office/drawing/2014/main" id="{09E5F715-EF59-D5F1-1084-CB6FAE63D116}"/>
              </a:ext>
            </a:extLst>
          </p:cNvPr>
          <p:cNvSpPr txBox="1"/>
          <p:nvPr/>
        </p:nvSpPr>
        <p:spPr>
          <a:xfrm>
            <a:off x="3628555" y="3487753"/>
            <a:ext cx="1319592" cy="300082"/>
          </a:xfrm>
          <a:prstGeom prst="rect">
            <a:avLst/>
          </a:prstGeom>
          <a:noFill/>
        </p:spPr>
        <p:txBody>
          <a:bodyPr wrap="none" rtlCol="0">
            <a:spAutoFit/>
          </a:bodyPr>
          <a:lstStyle/>
          <a:p>
            <a:r>
              <a:rPr lang="en-US" dirty="0">
                <a:solidFill>
                  <a:srgbClr val="6EAF3D"/>
                </a:solidFill>
              </a:rPr>
              <a:t>Konica Minolta</a:t>
            </a:r>
          </a:p>
        </p:txBody>
      </p:sp>
      <p:sp>
        <p:nvSpPr>
          <p:cNvPr id="9" name="TextBox 8">
            <a:extLst>
              <a:ext uri="{FF2B5EF4-FFF2-40B4-BE49-F238E27FC236}">
                <a16:creationId xmlns:a16="http://schemas.microsoft.com/office/drawing/2014/main" id="{86B1DF42-8BB5-558C-8D01-C5686DA89C72}"/>
              </a:ext>
            </a:extLst>
          </p:cNvPr>
          <p:cNvSpPr txBox="1"/>
          <p:nvPr/>
        </p:nvSpPr>
        <p:spPr>
          <a:xfrm>
            <a:off x="3211216" y="1690561"/>
            <a:ext cx="732893" cy="300082"/>
          </a:xfrm>
          <a:prstGeom prst="rect">
            <a:avLst/>
          </a:prstGeom>
          <a:noFill/>
        </p:spPr>
        <p:txBody>
          <a:bodyPr wrap="none" rtlCol="0">
            <a:spAutoFit/>
          </a:bodyPr>
          <a:lstStyle/>
          <a:p>
            <a:r>
              <a:rPr lang="en-US" dirty="0">
                <a:solidFill>
                  <a:srgbClr val="6EAF3D"/>
                </a:solidFill>
              </a:rPr>
              <a:t>Fujifilm</a:t>
            </a:r>
          </a:p>
        </p:txBody>
      </p:sp>
    </p:spTree>
    <p:extLst>
      <p:ext uri="{BB962C8B-B14F-4D97-AF65-F5344CB8AC3E}">
        <p14:creationId xmlns:p14="http://schemas.microsoft.com/office/powerpoint/2010/main" val="3730996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650C0D-BC2E-8312-55D0-E36DA6953470}"/>
              </a:ext>
            </a:extLst>
          </p:cNvPr>
          <p:cNvSpPr>
            <a:spLocks noGrp="1"/>
          </p:cNvSpPr>
          <p:nvPr>
            <p:ph type="body" sz="quarter" idx="13"/>
          </p:nvPr>
        </p:nvSpPr>
        <p:spPr>
          <a:xfrm>
            <a:off x="390420" y="1123951"/>
            <a:ext cx="3965558" cy="3595940"/>
          </a:xfrm>
        </p:spPr>
        <p:txBody>
          <a:bodyPr/>
          <a:lstStyle/>
          <a:p>
            <a:r>
              <a:rPr lang="en-US" dirty="0"/>
              <a:t>Static</a:t>
            </a:r>
          </a:p>
          <a:p>
            <a:r>
              <a:rPr lang="en-US" dirty="0"/>
              <a:t>Ink compatibility</a:t>
            </a:r>
          </a:p>
          <a:p>
            <a:r>
              <a:rPr lang="en-US" dirty="0"/>
              <a:t>Primer/pretreatment</a:t>
            </a:r>
          </a:p>
          <a:p>
            <a:r>
              <a:rPr lang="en-US" dirty="0"/>
              <a:t>Material stretch/slip</a:t>
            </a:r>
          </a:p>
          <a:p>
            <a:r>
              <a:rPr lang="en-US" dirty="0"/>
              <a:t>Barrier Coatings</a:t>
            </a:r>
          </a:p>
          <a:p>
            <a:r>
              <a:rPr lang="en-US" dirty="0"/>
              <a:t>Adhesives</a:t>
            </a:r>
          </a:p>
          <a:p>
            <a:r>
              <a:rPr lang="en-US" dirty="0"/>
              <a:t>Lamination Bond Strength</a:t>
            </a:r>
          </a:p>
          <a:p>
            <a:r>
              <a:rPr lang="en-US" dirty="0"/>
              <a:t>Direct/indirect food safe</a:t>
            </a:r>
          </a:p>
        </p:txBody>
      </p:sp>
      <p:sp>
        <p:nvSpPr>
          <p:cNvPr id="4" name="Title 3">
            <a:extLst>
              <a:ext uri="{FF2B5EF4-FFF2-40B4-BE49-F238E27FC236}">
                <a16:creationId xmlns:a16="http://schemas.microsoft.com/office/drawing/2014/main" id="{26C66AB5-6FB3-6863-2061-C41ECD930546}"/>
              </a:ext>
            </a:extLst>
          </p:cNvPr>
          <p:cNvSpPr>
            <a:spLocks noGrp="1"/>
          </p:cNvSpPr>
          <p:nvPr>
            <p:ph type="title"/>
          </p:nvPr>
        </p:nvSpPr>
        <p:spPr/>
        <p:txBody>
          <a:bodyPr/>
          <a:lstStyle/>
          <a:p>
            <a:r>
              <a:rPr lang="en-US" dirty="0"/>
              <a:t>Considerations for Flexible Packaging</a:t>
            </a:r>
          </a:p>
        </p:txBody>
      </p:sp>
      <p:pic>
        <p:nvPicPr>
          <p:cNvPr id="1028" name="Picture 4" descr="dog treats">
            <a:extLst>
              <a:ext uri="{FF2B5EF4-FFF2-40B4-BE49-F238E27FC236}">
                <a16:creationId xmlns:a16="http://schemas.microsoft.com/office/drawing/2014/main" id="{B844B666-E50E-BA68-D14E-6F9A774D1B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590"/>
          <a:stretch/>
        </p:blipFill>
        <p:spPr bwMode="auto">
          <a:xfrm>
            <a:off x="4236458" y="910314"/>
            <a:ext cx="3965558" cy="29568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22B845A-24A6-3E53-9E12-ED9B9A3514A6}"/>
              </a:ext>
            </a:extLst>
          </p:cNvPr>
          <p:cNvSpPr txBox="1"/>
          <p:nvPr/>
        </p:nvSpPr>
        <p:spPr>
          <a:xfrm>
            <a:off x="4497661" y="3911828"/>
            <a:ext cx="3156633" cy="215444"/>
          </a:xfrm>
          <a:prstGeom prst="rect">
            <a:avLst/>
          </a:prstGeom>
          <a:noFill/>
        </p:spPr>
        <p:txBody>
          <a:bodyPr wrap="none" rtlCol="0">
            <a:spAutoFit/>
          </a:bodyPr>
          <a:lstStyle/>
          <a:p>
            <a:r>
              <a:rPr lang="en-US" sz="800" dirty="0">
                <a:hlinkClick r:id="rId4">
                  <a:extLst>
                    <a:ext uri="{A12FA001-AC4F-418D-AE19-62706E023703}">
                      <ahyp:hlinkClr xmlns:ahyp="http://schemas.microsoft.com/office/drawing/2018/hyperlinkcolor" val="tx"/>
                    </a:ext>
                  </a:extLst>
                </a:hlinkClick>
              </a:rPr>
              <a:t>Your Guide to Everything Flexible Packaging - Paramount Global</a:t>
            </a:r>
            <a:endParaRPr lang="en-US" sz="800" dirty="0"/>
          </a:p>
        </p:txBody>
      </p:sp>
      <p:sp>
        <p:nvSpPr>
          <p:cNvPr id="3" name="TextBox 2">
            <a:extLst>
              <a:ext uri="{FF2B5EF4-FFF2-40B4-BE49-F238E27FC236}">
                <a16:creationId xmlns:a16="http://schemas.microsoft.com/office/drawing/2014/main" id="{8414777C-0D1C-382B-8A7B-26CC38BFEFDF}"/>
              </a:ext>
            </a:extLst>
          </p:cNvPr>
          <p:cNvSpPr txBox="1"/>
          <p:nvPr/>
        </p:nvSpPr>
        <p:spPr>
          <a:xfrm>
            <a:off x="4236458" y="4345150"/>
            <a:ext cx="4310795" cy="276999"/>
          </a:xfrm>
          <a:prstGeom prst="rect">
            <a:avLst/>
          </a:prstGeom>
          <a:noFill/>
        </p:spPr>
        <p:txBody>
          <a:bodyPr wrap="none" rtlCol="0">
            <a:spAutoFit/>
          </a:bodyPr>
          <a:lstStyle/>
          <a:p>
            <a:r>
              <a:rPr lang="en-US" sz="1200" dirty="0">
                <a:solidFill>
                  <a:srgbClr val="0070C0"/>
                </a:solidFill>
                <a:hlinkClick r:id="rId5"/>
              </a:rPr>
              <a:t>Inkjet Insight 2024 Flexible Packaging Inkjet Shopping Guide</a:t>
            </a:r>
            <a:endParaRPr lang="en-US" sz="1200" dirty="0">
              <a:solidFill>
                <a:srgbClr val="0070C0"/>
              </a:solidFill>
            </a:endParaRPr>
          </a:p>
        </p:txBody>
      </p:sp>
    </p:spTree>
    <p:extLst>
      <p:ext uri="{BB962C8B-B14F-4D97-AF65-F5344CB8AC3E}">
        <p14:creationId xmlns:p14="http://schemas.microsoft.com/office/powerpoint/2010/main" val="201190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14400" y="1009650"/>
            <a:ext cx="4419600" cy="685800"/>
          </a:xfrm>
          <a:prstGeom prst="rect">
            <a:avLst/>
          </a:prstGeom>
        </p:spPr>
        <p:txBody>
          <a:bodyPr/>
          <a:lstStyle/>
          <a:p>
            <a:pPr marL="458788" indent="-458788" algn="ctr">
              <a:lnSpc>
                <a:spcPct val="100000"/>
              </a:lnSpc>
              <a:spcBef>
                <a:spcPts val="600"/>
              </a:spcBef>
            </a:pPr>
            <a:r>
              <a:rPr lang="en-US" sz="4000" dirty="0"/>
              <a:t>Welcome</a:t>
            </a:r>
          </a:p>
        </p:txBody>
      </p:sp>
      <p:sp>
        <p:nvSpPr>
          <p:cNvPr id="2" name="Title 3">
            <a:extLst>
              <a:ext uri="{FF2B5EF4-FFF2-40B4-BE49-F238E27FC236}">
                <a16:creationId xmlns:a16="http://schemas.microsoft.com/office/drawing/2014/main" id="{B7E9F6F6-76B8-9A07-B218-0EF642F54450}"/>
              </a:ext>
            </a:extLst>
          </p:cNvPr>
          <p:cNvSpPr txBox="1">
            <a:spLocks/>
          </p:cNvSpPr>
          <p:nvPr/>
        </p:nvSpPr>
        <p:spPr>
          <a:xfrm>
            <a:off x="1295400" y="1885950"/>
            <a:ext cx="3886200" cy="25146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58788" indent="-458788" algn="r">
              <a:lnSpc>
                <a:spcPct val="100000"/>
              </a:lnSpc>
              <a:spcBef>
                <a:spcPts val="600"/>
              </a:spcBef>
            </a:pPr>
            <a:r>
              <a:rPr lang="en-US" dirty="0"/>
              <a:t> </a:t>
            </a:r>
            <a:r>
              <a:rPr lang="en-US" dirty="0">
                <a:solidFill>
                  <a:srgbClr val="6EAF3D"/>
                </a:solidFill>
              </a:rPr>
              <a:t>Let’s talk about packaging</a:t>
            </a:r>
          </a:p>
        </p:txBody>
      </p:sp>
      <p:pic>
        <p:nvPicPr>
          <p:cNvPr id="6" name="Picture 5">
            <a:extLst>
              <a:ext uri="{FF2B5EF4-FFF2-40B4-BE49-F238E27FC236}">
                <a16:creationId xmlns:a16="http://schemas.microsoft.com/office/drawing/2014/main" id="{8C3534E7-4C26-11C3-CA6C-8743E0C11484}"/>
              </a:ext>
            </a:extLst>
          </p:cNvPr>
          <p:cNvPicPr>
            <a:picLocks noChangeAspect="1"/>
          </p:cNvPicPr>
          <p:nvPr/>
        </p:nvPicPr>
        <p:blipFill>
          <a:blip r:embed="rId3"/>
          <a:stretch>
            <a:fillRect/>
          </a:stretch>
        </p:blipFill>
        <p:spPr>
          <a:xfrm>
            <a:off x="6096000" y="1200149"/>
            <a:ext cx="3044972" cy="3920269"/>
          </a:xfrm>
          <a:prstGeom prst="rect">
            <a:avLst/>
          </a:prstGeom>
        </p:spPr>
      </p:pic>
    </p:spTree>
    <p:extLst>
      <p:ext uri="{BB962C8B-B14F-4D97-AF65-F5344CB8AC3E}">
        <p14:creationId xmlns:p14="http://schemas.microsoft.com/office/powerpoint/2010/main" val="3388121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4B9672-876D-9EFC-56F9-60BAF7BA2EE2}"/>
              </a:ext>
            </a:extLst>
          </p:cNvPr>
          <p:cNvSpPr>
            <a:spLocks noGrp="1"/>
          </p:cNvSpPr>
          <p:nvPr>
            <p:ph type="body" sz="quarter" idx="13"/>
          </p:nvPr>
        </p:nvSpPr>
        <p:spPr>
          <a:xfrm>
            <a:off x="4343400" y="3257550"/>
            <a:ext cx="4536558" cy="1609725"/>
          </a:xfrm>
        </p:spPr>
        <p:txBody>
          <a:bodyPr/>
          <a:lstStyle/>
          <a:p>
            <a:pPr marL="173038" indent="-173038">
              <a:buFont typeface="Arial" panose="020B0604020202020204" pitchFamily="34" charset="0"/>
              <a:buChar char="•"/>
            </a:pPr>
            <a:r>
              <a:rPr lang="en-US" sz="2000" dirty="0">
                <a:solidFill>
                  <a:schemeClr val="tx1"/>
                </a:solidFill>
              </a:rPr>
              <a:t>Start-ups – no flexo press owned</a:t>
            </a:r>
          </a:p>
          <a:p>
            <a:pPr marL="173038" indent="-173038">
              <a:buFont typeface="Arial" panose="020B0604020202020204" pitchFamily="34" charset="0"/>
              <a:buChar char="•"/>
            </a:pPr>
            <a:r>
              <a:rPr lang="en-US" sz="2000" dirty="0">
                <a:solidFill>
                  <a:schemeClr val="tx1"/>
                </a:solidFill>
              </a:rPr>
              <a:t>Low volumes</a:t>
            </a:r>
          </a:p>
          <a:p>
            <a:pPr marL="173038" indent="-173038">
              <a:buFont typeface="Arial" panose="020B0604020202020204" pitchFamily="34" charset="0"/>
              <a:buChar char="•"/>
            </a:pPr>
            <a:r>
              <a:rPr lang="en-US" sz="2000" dirty="0">
                <a:solidFill>
                  <a:schemeClr val="tx1"/>
                </a:solidFill>
              </a:rPr>
              <a:t>Limited range of materials</a:t>
            </a:r>
          </a:p>
          <a:p>
            <a:pPr marL="173038" indent="-173038">
              <a:buFont typeface="Arial" panose="020B0604020202020204" pitchFamily="34" charset="0"/>
              <a:buChar char="•"/>
            </a:pPr>
            <a:r>
              <a:rPr lang="en-US" sz="2000" dirty="0">
                <a:solidFill>
                  <a:schemeClr val="tx1"/>
                </a:solidFill>
              </a:rPr>
              <a:t>Competes with existing EP</a:t>
            </a:r>
          </a:p>
          <a:p>
            <a:pPr marL="173038" indent="-173038">
              <a:buFont typeface="Arial" panose="020B0604020202020204" pitchFamily="34" charset="0"/>
              <a:buChar char="•"/>
            </a:pPr>
            <a:r>
              <a:rPr lang="en-US" sz="2000" dirty="0">
                <a:solidFill>
                  <a:schemeClr val="tx1"/>
                </a:solidFill>
              </a:rPr>
              <a:t>Small vendors, limited market access</a:t>
            </a:r>
          </a:p>
        </p:txBody>
      </p:sp>
      <p:sp>
        <p:nvSpPr>
          <p:cNvPr id="6" name="Text Placeholder 5">
            <a:extLst>
              <a:ext uri="{FF2B5EF4-FFF2-40B4-BE49-F238E27FC236}">
                <a16:creationId xmlns:a16="http://schemas.microsoft.com/office/drawing/2014/main" id="{7BD3F35A-0E63-33AF-3D12-5639896A950C}"/>
              </a:ext>
            </a:extLst>
          </p:cNvPr>
          <p:cNvSpPr>
            <a:spLocks noGrp="1"/>
          </p:cNvSpPr>
          <p:nvPr>
            <p:ph type="body" sz="quarter" idx="14"/>
          </p:nvPr>
        </p:nvSpPr>
        <p:spPr>
          <a:xfrm>
            <a:off x="4842224" y="742950"/>
            <a:ext cx="4336351" cy="1914952"/>
          </a:xfrm>
        </p:spPr>
        <p:txBody>
          <a:bodyPr/>
          <a:lstStyle/>
          <a:p>
            <a:pPr marL="173038" indent="-173038">
              <a:buFont typeface="Arial" panose="020B0604020202020204" pitchFamily="34" charset="0"/>
              <a:buChar char="•"/>
            </a:pPr>
            <a:r>
              <a:rPr lang="en-US" sz="2000" dirty="0">
                <a:solidFill>
                  <a:schemeClr val="tx1"/>
                </a:solidFill>
              </a:rPr>
              <a:t>For established producers</a:t>
            </a:r>
          </a:p>
          <a:p>
            <a:pPr marL="173038" indent="-173038">
              <a:buFont typeface="Arial" panose="020B0604020202020204" pitchFamily="34" charset="0"/>
              <a:buChar char="•"/>
            </a:pPr>
            <a:r>
              <a:rPr lang="en-US" sz="2000" dirty="0">
                <a:solidFill>
                  <a:schemeClr val="tx1"/>
                </a:solidFill>
              </a:rPr>
              <a:t>Multimillion $/€ investment</a:t>
            </a:r>
          </a:p>
          <a:p>
            <a:pPr marL="173038" indent="-173038">
              <a:buFont typeface="Arial" panose="020B0604020202020204" pitchFamily="34" charset="0"/>
              <a:buChar char="•"/>
            </a:pPr>
            <a:r>
              <a:rPr lang="en-US" sz="2000" dirty="0">
                <a:solidFill>
                  <a:schemeClr val="tx1"/>
                </a:solidFill>
              </a:rPr>
              <a:t>Moving shorter runs from flexo</a:t>
            </a:r>
          </a:p>
          <a:p>
            <a:pPr marL="173038" indent="-173038">
              <a:buFont typeface="Arial" panose="020B0604020202020204" pitchFamily="34" charset="0"/>
              <a:buChar char="•"/>
            </a:pPr>
            <a:r>
              <a:rPr lang="en-US" sz="2000" dirty="0">
                <a:solidFill>
                  <a:schemeClr val="tx1"/>
                </a:solidFill>
              </a:rPr>
              <a:t>Integrate w/ existing product flow</a:t>
            </a:r>
          </a:p>
          <a:p>
            <a:pPr marL="173038" indent="-173038">
              <a:buFont typeface="Arial" panose="020B0604020202020204" pitchFamily="34" charset="0"/>
              <a:buChar char="•"/>
            </a:pPr>
            <a:r>
              <a:rPr lang="en-US" sz="2000" dirty="0">
                <a:solidFill>
                  <a:schemeClr val="tx1"/>
                </a:solidFill>
              </a:rPr>
              <a:t>3-shift operations</a:t>
            </a:r>
          </a:p>
        </p:txBody>
      </p:sp>
      <p:sp>
        <p:nvSpPr>
          <p:cNvPr id="4" name="Title 3">
            <a:extLst>
              <a:ext uri="{FF2B5EF4-FFF2-40B4-BE49-F238E27FC236}">
                <a16:creationId xmlns:a16="http://schemas.microsoft.com/office/drawing/2014/main" id="{0651F9F2-8A2C-0905-498F-8525CAD174D8}"/>
              </a:ext>
            </a:extLst>
          </p:cNvPr>
          <p:cNvSpPr>
            <a:spLocks noGrp="1"/>
          </p:cNvSpPr>
          <p:nvPr>
            <p:ph type="title"/>
          </p:nvPr>
        </p:nvSpPr>
        <p:spPr>
          <a:xfrm>
            <a:off x="5071686" y="174115"/>
            <a:ext cx="3808273" cy="568835"/>
          </a:xfrm>
        </p:spPr>
        <p:txBody>
          <a:bodyPr/>
          <a:lstStyle/>
          <a:p>
            <a:r>
              <a:rPr lang="en-US" b="1" dirty="0">
                <a:solidFill>
                  <a:srgbClr val="6EAF3D"/>
                </a:solidFill>
              </a:rPr>
              <a:t>Market Tiers</a:t>
            </a:r>
          </a:p>
        </p:txBody>
      </p:sp>
      <p:pic>
        <p:nvPicPr>
          <p:cNvPr id="1026" name="Grafik 2">
            <a:extLst>
              <a:ext uri="{FF2B5EF4-FFF2-40B4-BE49-F238E27FC236}">
                <a16:creationId xmlns:a16="http://schemas.microsoft.com/office/drawing/2014/main" id="{AC7E12D9-0EF9-4F52-B68C-056A4E792E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73" y="3306811"/>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6A889CCF-3DC9-41FB-B4A0-C573B70F6BA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875" b="14017"/>
          <a:stretch/>
        </p:blipFill>
        <p:spPr bwMode="auto">
          <a:xfrm>
            <a:off x="2133600" y="1146794"/>
            <a:ext cx="2612496" cy="13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Grafik 8" descr="MVZ">
            <a:extLst>
              <a:ext uri="{FF2B5EF4-FFF2-40B4-BE49-F238E27FC236}">
                <a16:creationId xmlns:a16="http://schemas.microsoft.com/office/drawing/2014/main" id="{5222FB6D-134A-45E9-AF18-70046E3DAF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5559" y="3227722"/>
            <a:ext cx="1653753" cy="1472628"/>
          </a:xfrm>
          <a:prstGeom prst="rect">
            <a:avLst/>
          </a:prstGeom>
          <a:solidFill>
            <a:schemeClr val="bg2"/>
          </a:solidFill>
          <a:ln>
            <a:noFill/>
          </a:ln>
        </p:spPr>
      </p:pic>
      <p:pic>
        <p:nvPicPr>
          <p:cNvPr id="1029" name="Grafik 16">
            <a:extLst>
              <a:ext uri="{FF2B5EF4-FFF2-40B4-BE49-F238E27FC236}">
                <a16:creationId xmlns:a16="http://schemas.microsoft.com/office/drawing/2014/main" id="{B43200AA-40A8-4C6C-A1C4-98D4B8F2B7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18692"/>
            <a:ext cx="2510654" cy="7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Grafik 21">
            <a:extLst>
              <a:ext uri="{FF2B5EF4-FFF2-40B4-BE49-F238E27FC236}">
                <a16:creationId xmlns:a16="http://schemas.microsoft.com/office/drawing/2014/main" id="{3C7DB83F-2668-407A-8D8A-171DD6AAD586}"/>
              </a:ext>
            </a:extLst>
          </p:cNvPr>
          <p:cNvPicPr>
            <a:picLocks noChangeAspect="1" noChangeArrowheads="1"/>
          </p:cNvPicPr>
          <p:nvPr/>
        </p:nvPicPr>
        <p:blipFill rotWithShape="1">
          <a:blip r:embed="rId7" cstate="print">
            <a:alphaModFix/>
            <a:extLst>
              <a:ext uri="{28A0092B-C50C-407E-A947-70E740481C1C}">
                <a14:useLocalDpi xmlns:a14="http://schemas.microsoft.com/office/drawing/2010/main" val="0"/>
              </a:ext>
            </a:extLst>
          </a:blip>
          <a:srcRect l="8007" t="11257" r="5306" b="5162"/>
          <a:stretch/>
        </p:blipFill>
        <p:spPr bwMode="auto">
          <a:xfrm>
            <a:off x="35655" y="1146794"/>
            <a:ext cx="2138489" cy="13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CB120A05-F521-485B-99DE-DB30F8DA09ED}"/>
              </a:ext>
            </a:extLst>
          </p:cNvPr>
          <p:cNvSpPr txBox="1"/>
          <p:nvPr/>
        </p:nvSpPr>
        <p:spPr>
          <a:xfrm>
            <a:off x="2546414" y="633189"/>
            <a:ext cx="2108782" cy="369332"/>
          </a:xfrm>
          <a:prstGeom prst="rect">
            <a:avLst/>
          </a:prstGeom>
          <a:solidFill>
            <a:schemeClr val="accent3">
              <a:lumMod val="40000"/>
              <a:lumOff val="60000"/>
            </a:schemeClr>
          </a:solidFill>
        </p:spPr>
        <p:txBody>
          <a:bodyPr wrap="none" rtlCol="0">
            <a:spAutoFit/>
          </a:bodyPr>
          <a:lstStyle/>
          <a:p>
            <a:r>
              <a:rPr lang="de-DE" sz="1600" b="1" dirty="0"/>
              <a:t>High </a:t>
            </a:r>
            <a:r>
              <a:rPr lang="de-DE" sz="1800" b="1" dirty="0"/>
              <a:t>Volume</a:t>
            </a:r>
            <a:r>
              <a:rPr lang="de-DE" sz="1600" b="1" dirty="0"/>
              <a:t> Inkjet</a:t>
            </a:r>
            <a:endParaRPr lang="en-GB" sz="1600" b="1" dirty="0"/>
          </a:p>
        </p:txBody>
      </p:sp>
      <p:sp>
        <p:nvSpPr>
          <p:cNvPr id="11" name="Textfeld 10">
            <a:extLst>
              <a:ext uri="{FF2B5EF4-FFF2-40B4-BE49-F238E27FC236}">
                <a16:creationId xmlns:a16="http://schemas.microsoft.com/office/drawing/2014/main" id="{AD19C9B5-8DF9-423F-ACD4-92590C0F0E18}"/>
              </a:ext>
            </a:extLst>
          </p:cNvPr>
          <p:cNvSpPr txBox="1"/>
          <p:nvPr/>
        </p:nvSpPr>
        <p:spPr>
          <a:xfrm>
            <a:off x="292768" y="2854424"/>
            <a:ext cx="300082" cy="338554"/>
          </a:xfrm>
          <a:prstGeom prst="rect">
            <a:avLst/>
          </a:prstGeom>
          <a:noFill/>
        </p:spPr>
        <p:txBody>
          <a:bodyPr wrap="none" rtlCol="0">
            <a:spAutoFit/>
          </a:bodyPr>
          <a:lstStyle/>
          <a:p>
            <a:r>
              <a:rPr lang="de-DE" sz="1600" b="1" dirty="0"/>
              <a:t>  </a:t>
            </a:r>
            <a:endParaRPr lang="en-GB" sz="1600" b="1" dirty="0"/>
          </a:p>
        </p:txBody>
      </p:sp>
      <p:sp>
        <p:nvSpPr>
          <p:cNvPr id="12" name="Snip Same Side Corner Rectangle 11">
            <a:extLst>
              <a:ext uri="{FF2B5EF4-FFF2-40B4-BE49-F238E27FC236}">
                <a16:creationId xmlns:a16="http://schemas.microsoft.com/office/drawing/2014/main" id="{F657B19C-7F46-32AC-40D4-66CC5B36B27D}"/>
              </a:ext>
            </a:extLst>
          </p:cNvPr>
          <p:cNvSpPr/>
          <p:nvPr/>
        </p:nvSpPr>
        <p:spPr>
          <a:xfrm>
            <a:off x="247047" y="2854424"/>
            <a:ext cx="3932265" cy="330770"/>
          </a:xfrm>
          <a:prstGeom prst="snip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Entry-Level</a:t>
            </a:r>
            <a:endParaRPr lang="en-US" dirty="0"/>
          </a:p>
        </p:txBody>
      </p:sp>
    </p:spTree>
    <p:extLst>
      <p:ext uri="{BB962C8B-B14F-4D97-AF65-F5344CB8AC3E}">
        <p14:creationId xmlns:p14="http://schemas.microsoft.com/office/powerpoint/2010/main" val="1239943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7FC009-F228-63F0-FFDA-CAA71881AFAF}"/>
              </a:ext>
            </a:extLst>
          </p:cNvPr>
          <p:cNvSpPr>
            <a:spLocks noGrp="1"/>
          </p:cNvSpPr>
          <p:nvPr>
            <p:ph type="body" sz="quarter" idx="13"/>
          </p:nvPr>
        </p:nvSpPr>
        <p:spPr>
          <a:xfrm>
            <a:off x="390420" y="1789034"/>
            <a:ext cx="3965558" cy="2548360"/>
          </a:xfrm>
        </p:spPr>
        <p:txBody>
          <a:bodyPr/>
          <a:lstStyle/>
          <a:p>
            <a:r>
              <a:rPr lang="en-US" sz="1800" dirty="0">
                <a:solidFill>
                  <a:schemeClr val="tx1"/>
                </a:solidFill>
              </a:rPr>
              <a:t>Up to 123 m/ min (400 fpm) in inkjet</a:t>
            </a:r>
          </a:p>
          <a:p>
            <a:r>
              <a:rPr lang="en-US" sz="1800" dirty="0">
                <a:solidFill>
                  <a:schemeClr val="tx1"/>
                </a:solidFill>
              </a:rPr>
              <a:t>CMYK inkjet – but flexo white possible</a:t>
            </a:r>
          </a:p>
          <a:p>
            <a:r>
              <a:rPr lang="en-US" sz="1800" dirty="0">
                <a:solidFill>
                  <a:schemeClr val="tx1"/>
                </a:solidFill>
              </a:rPr>
              <a:t>Memjet technology</a:t>
            </a:r>
          </a:p>
          <a:p>
            <a:r>
              <a:rPr lang="en-US" sz="1800" dirty="0">
                <a:solidFill>
                  <a:schemeClr val="tx1"/>
                </a:solidFill>
              </a:rPr>
              <a:t>Modular design</a:t>
            </a:r>
          </a:p>
        </p:txBody>
      </p:sp>
      <p:sp>
        <p:nvSpPr>
          <p:cNvPr id="3" name="Text Placeholder 2">
            <a:extLst>
              <a:ext uri="{FF2B5EF4-FFF2-40B4-BE49-F238E27FC236}">
                <a16:creationId xmlns:a16="http://schemas.microsoft.com/office/drawing/2014/main" id="{7AD41978-84BD-3677-EF9D-7AAA2D58DBB5}"/>
              </a:ext>
            </a:extLst>
          </p:cNvPr>
          <p:cNvSpPr>
            <a:spLocks noGrp="1"/>
          </p:cNvSpPr>
          <p:nvPr>
            <p:ph type="body" sz="quarter" idx="14"/>
          </p:nvPr>
        </p:nvSpPr>
        <p:spPr>
          <a:xfrm>
            <a:off x="384003" y="3207916"/>
            <a:ext cx="3582254" cy="2411835"/>
          </a:xfrm>
        </p:spPr>
        <p:txBody>
          <a:bodyPr/>
          <a:lstStyle/>
          <a:p>
            <a:r>
              <a:rPr lang="en-US" sz="1800" dirty="0">
                <a:solidFill>
                  <a:schemeClr val="tx1"/>
                </a:solidFill>
              </a:rPr>
              <a:t>Multiple widths:</a:t>
            </a:r>
          </a:p>
          <a:p>
            <a:r>
              <a:rPr lang="en-US" sz="1800" dirty="0">
                <a:solidFill>
                  <a:schemeClr val="tx1"/>
                </a:solidFill>
              </a:rPr>
              <a:t>915 mm/ 36in</a:t>
            </a:r>
          </a:p>
          <a:p>
            <a:r>
              <a:rPr lang="en-US" sz="1800" dirty="0">
                <a:solidFill>
                  <a:schemeClr val="tx1"/>
                </a:solidFill>
              </a:rPr>
              <a:t>1066 mm / 42 in </a:t>
            </a:r>
          </a:p>
          <a:p>
            <a:r>
              <a:rPr lang="en-US" sz="1800" dirty="0">
                <a:solidFill>
                  <a:schemeClr val="tx1"/>
                </a:solidFill>
              </a:rPr>
              <a:t>1320 mm / 52 in</a:t>
            </a:r>
          </a:p>
        </p:txBody>
      </p:sp>
      <p:sp>
        <p:nvSpPr>
          <p:cNvPr id="4" name="Title 3">
            <a:extLst>
              <a:ext uri="{FF2B5EF4-FFF2-40B4-BE49-F238E27FC236}">
                <a16:creationId xmlns:a16="http://schemas.microsoft.com/office/drawing/2014/main" id="{888CD577-14F1-789C-3D12-DC9940F91AA7}"/>
              </a:ext>
            </a:extLst>
          </p:cNvPr>
          <p:cNvSpPr>
            <a:spLocks noGrp="1"/>
          </p:cNvSpPr>
          <p:nvPr>
            <p:ph type="title"/>
          </p:nvPr>
        </p:nvSpPr>
        <p:spPr/>
        <p:txBody>
          <a:bodyPr/>
          <a:lstStyle/>
          <a:p>
            <a:r>
              <a:rPr lang="en-US" dirty="0"/>
              <a:t>PCMC ION Flexo + Inkjet hybrid</a:t>
            </a:r>
          </a:p>
        </p:txBody>
      </p:sp>
      <p:sp>
        <p:nvSpPr>
          <p:cNvPr id="6" name="Text Placeholder 1">
            <a:extLst>
              <a:ext uri="{FF2B5EF4-FFF2-40B4-BE49-F238E27FC236}">
                <a16:creationId xmlns:a16="http://schemas.microsoft.com/office/drawing/2014/main" id="{4C6E9CFE-A637-45B1-83B3-22A83BD7FB73}"/>
              </a:ext>
            </a:extLst>
          </p:cNvPr>
          <p:cNvSpPr txBox="1">
            <a:spLocks/>
          </p:cNvSpPr>
          <p:nvPr/>
        </p:nvSpPr>
        <p:spPr>
          <a:xfrm>
            <a:off x="990600" y="1080314"/>
            <a:ext cx="6705600" cy="653235"/>
          </a:xfrm>
          <a:prstGeom prst="rect">
            <a:avLst/>
          </a:prstGeom>
        </p:spPr>
        <p:txBody>
          <a:bodyPr lIns="0" tIns="0" rIns="0" bIns="0"/>
          <a:lstStyle>
            <a:lvl1pPr marL="0" indent="0" algn="l" defTabSz="685800" rtl="0" eaLnBrk="1" latinLnBrk="0" hangingPunct="1">
              <a:lnSpc>
                <a:spcPct val="90000"/>
              </a:lnSpc>
              <a:spcBef>
                <a:spcPts val="750"/>
              </a:spcBef>
              <a:buClr>
                <a:schemeClr val="accent1"/>
              </a:buClr>
              <a:buFont typeface="Arial" panose="020B0604020202020204" pitchFamily="34" charset="0"/>
              <a:buNone/>
              <a:tabLst/>
              <a:defRPr sz="2100" kern="1200">
                <a:solidFill>
                  <a:srgbClr val="6DAF3D"/>
                </a:solidFill>
                <a:latin typeface="+mn-lt"/>
                <a:ea typeface="+mn-ea"/>
                <a:cs typeface="+mn-cs"/>
              </a:defRPr>
            </a:lvl1pPr>
            <a:lvl2pPr marL="176213" indent="-176213" algn="l" defTabSz="685800" rtl="0" eaLnBrk="1" latinLnBrk="0" hangingPunct="1">
              <a:lnSpc>
                <a:spcPct val="95000"/>
              </a:lnSpc>
              <a:spcBef>
                <a:spcPts val="375"/>
              </a:spcBef>
              <a:buClrTx/>
              <a:buFont typeface="Arial" panose="020B0604020202020204" pitchFamily="34" charset="0"/>
              <a:buChar char="•"/>
              <a:tabLst/>
              <a:defRPr sz="1800" kern="1200">
                <a:solidFill>
                  <a:schemeClr val="tx1"/>
                </a:solidFill>
                <a:latin typeface="+mn-lt"/>
                <a:ea typeface="+mn-ea"/>
                <a:cs typeface="+mn-cs"/>
              </a:defRPr>
            </a:lvl2pPr>
            <a:lvl3pPr marL="358379" indent="-164306" algn="l" defTabSz="685800" rtl="0" eaLnBrk="1" latinLnBrk="0" hangingPunct="1">
              <a:lnSpc>
                <a:spcPct val="95000"/>
              </a:lnSpc>
              <a:spcBef>
                <a:spcPts val="375"/>
              </a:spcBef>
              <a:buClrTx/>
              <a:buFont typeface="Arial" panose="020B0604020202020204" pitchFamily="34" charset="0"/>
              <a:buChar char="‒"/>
              <a:tabLst/>
              <a:defRPr sz="1500" kern="1200">
                <a:solidFill>
                  <a:schemeClr val="tx1"/>
                </a:solidFill>
                <a:latin typeface="+mn-lt"/>
                <a:ea typeface="+mn-ea"/>
                <a:cs typeface="+mn-cs"/>
              </a:defRPr>
            </a:lvl3pPr>
            <a:lvl4pPr marL="532210" indent="-173831" algn="l" defTabSz="685800" rtl="0" eaLnBrk="1" latinLnBrk="0" hangingPunct="1">
              <a:lnSpc>
                <a:spcPct val="95000"/>
              </a:lnSpc>
              <a:spcBef>
                <a:spcPts val="375"/>
              </a:spcBef>
              <a:buClrTx/>
              <a:buFont typeface="Arial" panose="020B0604020202020204" pitchFamily="34" charset="0"/>
              <a:buChar char="•"/>
              <a:tabLst/>
              <a:defRPr sz="1350" kern="1200">
                <a:solidFill>
                  <a:schemeClr val="tx1"/>
                </a:solidFill>
                <a:latin typeface="+mn-lt"/>
                <a:ea typeface="+mn-ea"/>
                <a:cs typeface="+mn-cs"/>
              </a:defRPr>
            </a:lvl4pPr>
            <a:lvl5pPr marL="710804" indent="-171450" algn="l" defTabSz="685800" rtl="0" eaLnBrk="1" latinLnBrk="0" hangingPunct="1">
              <a:lnSpc>
                <a:spcPct val="95000"/>
              </a:lnSpc>
              <a:spcBef>
                <a:spcPts val="375"/>
              </a:spcBef>
              <a:buClrTx/>
              <a:buFont typeface="Arial" panose="020B0604020202020204" pitchFamily="34" charset="0"/>
              <a:buChar char="‒"/>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7" name="Rectangle 6">
            <a:extLst>
              <a:ext uri="{FF2B5EF4-FFF2-40B4-BE49-F238E27FC236}">
                <a16:creationId xmlns:a16="http://schemas.microsoft.com/office/drawing/2014/main" id="{8A8AC090-2CBE-065D-4405-28D2F06BD55E}"/>
              </a:ext>
            </a:extLst>
          </p:cNvPr>
          <p:cNvSpPr/>
          <p:nvPr/>
        </p:nvSpPr>
        <p:spPr>
          <a:xfrm>
            <a:off x="0" y="888305"/>
            <a:ext cx="9144000" cy="685800"/>
          </a:xfrm>
          <a:prstGeom prst="rect">
            <a:avLst/>
          </a:prstGeom>
          <a:solidFill>
            <a:srgbClr val="498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67"/>
            <a:r>
              <a:rPr lang="en-US" sz="2000" dirty="0"/>
              <a:t>Designed from the ground up as hybrid flexo-inkjet press</a:t>
            </a:r>
          </a:p>
        </p:txBody>
      </p:sp>
      <p:pic>
        <p:nvPicPr>
          <p:cNvPr id="13" name="Picture 12" descr="A large white and blue machine&#10;&#10;Description automatically generated">
            <a:extLst>
              <a:ext uri="{FF2B5EF4-FFF2-40B4-BE49-F238E27FC236}">
                <a16:creationId xmlns:a16="http://schemas.microsoft.com/office/drawing/2014/main" id="{589EEDE8-0C0F-8B4C-4241-D76165A5CD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09" b="6487"/>
          <a:stretch/>
        </p:blipFill>
        <p:spPr>
          <a:xfrm>
            <a:off x="2516558" y="2753653"/>
            <a:ext cx="6316893" cy="2158938"/>
          </a:xfrm>
          <a:prstGeom prst="rect">
            <a:avLst/>
          </a:prstGeom>
        </p:spPr>
      </p:pic>
      <p:pic>
        <p:nvPicPr>
          <p:cNvPr id="11" name="Picture 10" descr="A logo with a black background&#10;&#10;Description automatically generated">
            <a:extLst>
              <a:ext uri="{FF2B5EF4-FFF2-40B4-BE49-F238E27FC236}">
                <a16:creationId xmlns:a16="http://schemas.microsoft.com/office/drawing/2014/main" id="{B6B59BE3-53B7-8B3B-4040-6A806FA14B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423" b="19491"/>
          <a:stretch/>
        </p:blipFill>
        <p:spPr>
          <a:xfrm>
            <a:off x="7803404" y="4429712"/>
            <a:ext cx="926917" cy="365112"/>
          </a:xfrm>
          <a:prstGeom prst="rect">
            <a:avLst/>
          </a:prstGeom>
        </p:spPr>
      </p:pic>
      <p:pic>
        <p:nvPicPr>
          <p:cNvPr id="10" name="Picture 9" descr="A logo with blue circles and a white letter on a black background&#10;&#10;Description automatically generated">
            <a:extLst>
              <a:ext uri="{FF2B5EF4-FFF2-40B4-BE49-F238E27FC236}">
                <a16:creationId xmlns:a16="http://schemas.microsoft.com/office/drawing/2014/main" id="{B357F2D6-3921-B8CC-722D-AA681EAB60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184" t="39290" r="15816" b="36637"/>
          <a:stretch/>
        </p:blipFill>
        <p:spPr>
          <a:xfrm>
            <a:off x="7618443" y="2478909"/>
            <a:ext cx="1201554" cy="248249"/>
          </a:xfrm>
          <a:prstGeom prst="rect">
            <a:avLst/>
          </a:prstGeom>
        </p:spPr>
      </p:pic>
    </p:spTree>
    <p:extLst>
      <p:ext uri="{BB962C8B-B14F-4D97-AF65-F5344CB8AC3E}">
        <p14:creationId xmlns:p14="http://schemas.microsoft.com/office/powerpoint/2010/main" val="278734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4B9672-876D-9EFC-56F9-60BAF7BA2EE2}"/>
              </a:ext>
            </a:extLst>
          </p:cNvPr>
          <p:cNvSpPr>
            <a:spLocks noGrp="1"/>
          </p:cNvSpPr>
          <p:nvPr>
            <p:ph type="body" sz="quarter" idx="13"/>
          </p:nvPr>
        </p:nvSpPr>
        <p:spPr>
          <a:xfrm>
            <a:off x="690026" y="627534"/>
            <a:ext cx="2662773" cy="3139121"/>
          </a:xfrm>
        </p:spPr>
        <p:txBody>
          <a:bodyPr>
            <a:normAutofit/>
          </a:bodyPr>
          <a:lstStyle/>
          <a:p>
            <a:r>
              <a:rPr lang="en-US" dirty="0"/>
              <a:t>Flexpack Outlook</a:t>
            </a:r>
          </a:p>
          <a:p>
            <a:endParaRPr lang="en-US" dirty="0"/>
          </a:p>
        </p:txBody>
      </p:sp>
      <p:sp>
        <p:nvSpPr>
          <p:cNvPr id="2" name="Content Placeholder 1">
            <a:extLst>
              <a:ext uri="{FF2B5EF4-FFF2-40B4-BE49-F238E27FC236}">
                <a16:creationId xmlns:a16="http://schemas.microsoft.com/office/drawing/2014/main" id="{22985A69-185A-0571-DD7D-1FADA6644E00}"/>
              </a:ext>
            </a:extLst>
          </p:cNvPr>
          <p:cNvSpPr>
            <a:spLocks noGrp="1"/>
          </p:cNvSpPr>
          <p:nvPr>
            <p:ph sz="half" idx="18"/>
          </p:nvPr>
        </p:nvSpPr>
        <p:spPr>
          <a:xfrm>
            <a:off x="3810000" y="388455"/>
            <a:ext cx="4970463" cy="3378200"/>
          </a:xfrm>
        </p:spPr>
        <p:txBody>
          <a:bodyPr/>
          <a:lstStyle/>
          <a:p>
            <a:pPr marL="342900" indent="-342900">
              <a:buFont typeface="Arial" panose="020B0604020202020204" pitchFamily="34" charset="0"/>
              <a:buChar char="•"/>
            </a:pPr>
            <a:r>
              <a:rPr lang="en-US" dirty="0">
                <a:solidFill>
                  <a:schemeClr val="tx1"/>
                </a:solidFill>
              </a:rPr>
              <a:t>More </a:t>
            </a:r>
            <a:r>
              <a:rPr lang="en-US" dirty="0" err="1">
                <a:solidFill>
                  <a:schemeClr val="tx1"/>
                </a:solidFill>
              </a:rPr>
              <a:t>flexpack</a:t>
            </a:r>
            <a:r>
              <a:rPr lang="en-US" dirty="0">
                <a:solidFill>
                  <a:schemeClr val="tx1"/>
                </a:solidFill>
              </a:rPr>
              <a:t> vendors to come</a:t>
            </a:r>
          </a:p>
          <a:p>
            <a:pPr marL="558006" lvl="1" indent="-342900"/>
            <a:r>
              <a:rPr lang="en-US" dirty="0">
                <a:solidFill>
                  <a:schemeClr val="tx1"/>
                </a:solidFill>
              </a:rPr>
              <a:t> (</a:t>
            </a:r>
            <a:r>
              <a:rPr lang="en-US" dirty="0" err="1">
                <a:solidFill>
                  <a:schemeClr val="tx1"/>
                </a:solidFill>
              </a:rPr>
              <a:t>Landa</a:t>
            </a:r>
            <a:r>
              <a:rPr lang="en-US" dirty="0">
                <a:solidFill>
                  <a:schemeClr val="tx1"/>
                </a:solidFill>
              </a:rPr>
              <a:t>, </a:t>
            </a:r>
            <a:r>
              <a:rPr lang="en-US" dirty="0" err="1">
                <a:solidFill>
                  <a:schemeClr val="tx1"/>
                </a:solidFill>
              </a:rPr>
              <a:t>Comexi</a:t>
            </a:r>
            <a:r>
              <a:rPr lang="en-US" dirty="0">
                <a:solidFill>
                  <a:schemeClr val="tx1"/>
                </a:solidFill>
              </a:rPr>
              <a:t>, ??)</a:t>
            </a:r>
          </a:p>
          <a:p>
            <a:pPr marL="342900" indent="-342900">
              <a:buFont typeface="Arial" panose="020B0604020202020204" pitchFamily="34" charset="0"/>
              <a:buChar char="•"/>
            </a:pPr>
            <a:r>
              <a:rPr lang="en-US" dirty="0">
                <a:solidFill>
                  <a:schemeClr val="tx1"/>
                </a:solidFill>
              </a:rPr>
              <a:t>Traditional flex pack producers cautious to invest</a:t>
            </a:r>
          </a:p>
          <a:p>
            <a:pPr marL="519113" lvl="1" indent="-342900"/>
            <a:r>
              <a:rPr lang="en-US" dirty="0"/>
              <a:t>Innovation driven by start-ups</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Insecurity in materials</a:t>
            </a:r>
          </a:p>
          <a:p>
            <a:pPr marL="519113" lvl="1" indent="-342900"/>
            <a:r>
              <a:rPr lang="en-US" dirty="0"/>
              <a:t>Plastic under scrutiny</a:t>
            </a:r>
          </a:p>
          <a:p>
            <a:pPr marL="519113" lvl="1" indent="-342900"/>
            <a:r>
              <a:rPr lang="en-US" dirty="0"/>
              <a:t>Monomaterials being trialed</a:t>
            </a:r>
          </a:p>
          <a:p>
            <a:pPr marL="342900" indent="-342900">
              <a:buFont typeface="Arial" panose="020B0604020202020204" pitchFamily="34" charset="0"/>
              <a:buChar char="•"/>
            </a:pPr>
            <a:r>
              <a:rPr lang="en-US" dirty="0">
                <a:solidFill>
                  <a:schemeClr val="tx1"/>
                </a:solidFill>
              </a:rPr>
              <a:t>Expect a slow ramp-up</a:t>
            </a:r>
          </a:p>
          <a:p>
            <a:endParaRPr lang="en-US" dirty="0"/>
          </a:p>
        </p:txBody>
      </p:sp>
      <p:pic>
        <p:nvPicPr>
          <p:cNvPr id="6" name="Graphic 5" descr="Telescope outline">
            <a:extLst>
              <a:ext uri="{FF2B5EF4-FFF2-40B4-BE49-F238E27FC236}">
                <a16:creationId xmlns:a16="http://schemas.microsoft.com/office/drawing/2014/main" id="{DBF7CA32-EDCD-0F69-FFF2-A9CBE39FDD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890784"/>
            <a:ext cx="2895600" cy="3378200"/>
          </a:xfrm>
          <a:prstGeom prst="rect">
            <a:avLst/>
          </a:prstGeom>
        </p:spPr>
      </p:pic>
    </p:spTree>
    <p:extLst>
      <p:ext uri="{BB962C8B-B14F-4D97-AF65-F5344CB8AC3E}">
        <p14:creationId xmlns:p14="http://schemas.microsoft.com/office/powerpoint/2010/main" val="3835320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DF61-D695-0633-808C-F63F2A05ED3B}"/>
              </a:ext>
            </a:extLst>
          </p:cNvPr>
          <p:cNvSpPr>
            <a:spLocks noGrp="1"/>
          </p:cNvSpPr>
          <p:nvPr>
            <p:ph type="title"/>
          </p:nvPr>
        </p:nvSpPr>
        <p:spPr>
          <a:xfrm>
            <a:off x="762000" y="971551"/>
            <a:ext cx="4724400" cy="2590800"/>
          </a:xfrm>
        </p:spPr>
        <p:txBody>
          <a:bodyPr/>
          <a:lstStyle/>
          <a:p>
            <a:r>
              <a:rPr lang="en-US" dirty="0"/>
              <a:t>Direct to Container</a:t>
            </a:r>
            <a:br>
              <a:rPr lang="en-US" dirty="0"/>
            </a:br>
            <a:r>
              <a:rPr lang="en-US" dirty="0"/>
              <a:t>Direct to Shape</a:t>
            </a:r>
            <a:br>
              <a:rPr lang="en-US" dirty="0"/>
            </a:br>
            <a:r>
              <a:rPr lang="en-US" dirty="0"/>
              <a:t>Direct to Product</a:t>
            </a:r>
            <a:br>
              <a:rPr lang="en-US" dirty="0"/>
            </a:br>
            <a:r>
              <a:rPr lang="en-US" dirty="0"/>
              <a:t>Dimensional Printing</a:t>
            </a:r>
            <a:br>
              <a:rPr lang="en-US" dirty="0"/>
            </a:br>
            <a:r>
              <a:rPr lang="en-US" dirty="0"/>
              <a:t>4D Printing</a:t>
            </a:r>
            <a:br>
              <a:rPr lang="en-US" dirty="0"/>
            </a:br>
            <a:br>
              <a:rPr lang="en-US" dirty="0"/>
            </a:br>
            <a:r>
              <a:rPr lang="en-US" dirty="0">
                <a:solidFill>
                  <a:schemeClr val="tx1"/>
                </a:solidFill>
              </a:rPr>
              <a:t>By any other name…</a:t>
            </a:r>
          </a:p>
        </p:txBody>
      </p:sp>
      <p:sp>
        <p:nvSpPr>
          <p:cNvPr id="3" name="Rectangle 2">
            <a:extLst>
              <a:ext uri="{FF2B5EF4-FFF2-40B4-BE49-F238E27FC236}">
                <a16:creationId xmlns:a16="http://schemas.microsoft.com/office/drawing/2014/main" id="{9887FCE1-A9E6-A9A4-43ED-96E706321F51}"/>
              </a:ext>
            </a:extLst>
          </p:cNvPr>
          <p:cNvSpPr/>
          <p:nvPr/>
        </p:nvSpPr>
        <p:spPr>
          <a:xfrm>
            <a:off x="6099048" y="320040"/>
            <a:ext cx="1139952" cy="3775710"/>
          </a:xfrm>
          <a:prstGeom prst="rect">
            <a:avLst/>
          </a:prstGeom>
          <a:solidFill>
            <a:srgbClr val="99268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t>OEM Solutions</a:t>
            </a:r>
          </a:p>
        </p:txBody>
      </p:sp>
      <p:sp>
        <p:nvSpPr>
          <p:cNvPr id="4" name="Rectangle 3">
            <a:extLst>
              <a:ext uri="{FF2B5EF4-FFF2-40B4-BE49-F238E27FC236}">
                <a16:creationId xmlns:a16="http://schemas.microsoft.com/office/drawing/2014/main" id="{1A4A3683-A478-0427-5E22-CA75C638FB6E}"/>
              </a:ext>
            </a:extLst>
          </p:cNvPr>
          <p:cNvSpPr/>
          <p:nvPr/>
        </p:nvSpPr>
        <p:spPr>
          <a:xfrm>
            <a:off x="7239000" y="320040"/>
            <a:ext cx="1063752" cy="3775710"/>
          </a:xfrm>
          <a:prstGeom prst="rect">
            <a:avLst/>
          </a:prstGeom>
          <a:solidFill>
            <a:srgbClr val="41578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t>Custom Integration</a:t>
            </a:r>
          </a:p>
        </p:txBody>
      </p:sp>
    </p:spTree>
    <p:extLst>
      <p:ext uri="{BB962C8B-B14F-4D97-AF65-F5344CB8AC3E}">
        <p14:creationId xmlns:p14="http://schemas.microsoft.com/office/powerpoint/2010/main" val="2107161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1FBFF-7580-5DB4-D620-8073F1A87E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C625F7-D027-6FA1-83E5-A8EC90A8D1B1}"/>
              </a:ext>
            </a:extLst>
          </p:cNvPr>
          <p:cNvSpPr>
            <a:spLocks noGrp="1"/>
          </p:cNvSpPr>
          <p:nvPr>
            <p:ph type="title"/>
          </p:nvPr>
        </p:nvSpPr>
        <p:spPr>
          <a:xfrm>
            <a:off x="395717" y="247379"/>
            <a:ext cx="8368904" cy="918148"/>
          </a:xfrm>
        </p:spPr>
        <p:txBody>
          <a:bodyPr/>
          <a:lstStyle/>
          <a:p>
            <a:r>
              <a:rPr lang="en-US" dirty="0"/>
              <a:t>Considerations for Dimensional Printing</a:t>
            </a:r>
          </a:p>
        </p:txBody>
      </p:sp>
      <p:sp>
        <p:nvSpPr>
          <p:cNvPr id="4" name="Text Placeholder 1">
            <a:extLst>
              <a:ext uri="{FF2B5EF4-FFF2-40B4-BE49-F238E27FC236}">
                <a16:creationId xmlns:a16="http://schemas.microsoft.com/office/drawing/2014/main" id="{9277FD2E-0855-29E9-FC5E-D83840EA20B2}"/>
              </a:ext>
            </a:extLst>
          </p:cNvPr>
          <p:cNvSpPr>
            <a:spLocks noGrp="1"/>
          </p:cNvSpPr>
          <p:nvPr>
            <p:ph type="body" sz="quarter" idx="13"/>
          </p:nvPr>
        </p:nvSpPr>
        <p:spPr>
          <a:xfrm>
            <a:off x="435273" y="889841"/>
            <a:ext cx="4029181" cy="4038601"/>
          </a:xfrm>
        </p:spPr>
        <p:txBody>
          <a:bodyPr/>
          <a:lstStyle/>
          <a:p>
            <a:r>
              <a:rPr lang="en-US" sz="2000" dirty="0"/>
              <a:t>Loading and Unloading</a:t>
            </a:r>
          </a:p>
          <a:p>
            <a:r>
              <a:rPr lang="en-US" sz="2000" dirty="0"/>
              <a:t>Changing dyne level of product</a:t>
            </a:r>
          </a:p>
          <a:p>
            <a:r>
              <a:rPr lang="en-US" sz="2000" dirty="0"/>
              <a:t>Ink compatibility</a:t>
            </a:r>
          </a:p>
          <a:p>
            <a:r>
              <a:rPr lang="en-US" sz="2000" dirty="0"/>
              <a:t>Ink curing</a:t>
            </a:r>
          </a:p>
          <a:p>
            <a:r>
              <a:rPr lang="en-US" sz="2000" dirty="0"/>
              <a:t>Adhesion/surface abrasion</a:t>
            </a:r>
          </a:p>
          <a:p>
            <a:r>
              <a:rPr lang="en-US" sz="2000" dirty="0"/>
              <a:t>Throw distance</a:t>
            </a:r>
          </a:p>
          <a:p>
            <a:r>
              <a:rPr lang="en-US" sz="2000" dirty="0"/>
              <a:t>Varied jetting angles up to 360</a:t>
            </a:r>
            <a:r>
              <a:rPr lang="en-US" sz="2000" baseline="30000" dirty="0"/>
              <a:t>o</a:t>
            </a:r>
          </a:p>
          <a:p>
            <a:r>
              <a:rPr lang="en-US" sz="2000" dirty="0"/>
              <a:t>Drop size</a:t>
            </a:r>
          </a:p>
          <a:p>
            <a:r>
              <a:rPr lang="en-US" sz="2000" dirty="0"/>
              <a:t>Specialty colors/effects</a:t>
            </a:r>
          </a:p>
          <a:p>
            <a:r>
              <a:rPr lang="en-US" sz="2000" dirty="0"/>
              <a:t>Specialized Transport</a:t>
            </a:r>
          </a:p>
        </p:txBody>
      </p:sp>
      <p:sp>
        <p:nvSpPr>
          <p:cNvPr id="2" name="AutoShape 2" descr="Glass Printing | Glass and Mirror Inkjet Printers">
            <a:extLst>
              <a:ext uri="{FF2B5EF4-FFF2-40B4-BE49-F238E27FC236}">
                <a16:creationId xmlns:a16="http://schemas.microsoft.com/office/drawing/2014/main" id="{C1F2A8BC-EED8-279C-ED57-5EFEDA96D11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7172" name="Picture 4" descr="Glass Printing | Glass and Mirror Inkjet Printers">
            <a:extLst>
              <a:ext uri="{FF2B5EF4-FFF2-40B4-BE49-F238E27FC236}">
                <a16:creationId xmlns:a16="http://schemas.microsoft.com/office/drawing/2014/main" id="{C73B88B9-C785-58BE-36A6-EDC2A542C7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0682" y="889841"/>
            <a:ext cx="4835530" cy="366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197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8B55B5-1094-A32E-4F05-E1122656E6F5}"/>
              </a:ext>
            </a:extLst>
          </p:cNvPr>
          <p:cNvSpPr>
            <a:spLocks noGrp="1"/>
          </p:cNvSpPr>
          <p:nvPr>
            <p:ph type="title"/>
          </p:nvPr>
        </p:nvSpPr>
        <p:spPr>
          <a:xfrm>
            <a:off x="395717" y="348676"/>
            <a:ext cx="2991368" cy="694540"/>
          </a:xfrm>
        </p:spPr>
        <p:txBody>
          <a:bodyPr/>
          <a:lstStyle/>
          <a:p>
            <a:r>
              <a:rPr lang="en-US" sz="2400" b="1" dirty="0">
                <a:solidFill>
                  <a:schemeClr val="bg2"/>
                </a:solidFill>
              </a:rPr>
              <a:t>Minimum packaging</a:t>
            </a:r>
          </a:p>
        </p:txBody>
      </p:sp>
      <p:pic>
        <p:nvPicPr>
          <p:cNvPr id="2052" name="Picture 4" descr="Threats To The Industry | Label and Narrow Web">
            <a:extLst>
              <a:ext uri="{FF2B5EF4-FFF2-40B4-BE49-F238E27FC236}">
                <a16:creationId xmlns:a16="http://schemas.microsoft.com/office/drawing/2014/main" id="{49229AAB-648D-EACD-C97E-6B87A1A890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r="29999"/>
          <a:stretch/>
        </p:blipFill>
        <p:spPr bwMode="auto">
          <a:xfrm>
            <a:off x="361432" y="849354"/>
            <a:ext cx="2991368" cy="38051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ctega launches Signite - Digital Labels &amp; Packaging">
            <a:extLst>
              <a:ext uri="{FF2B5EF4-FFF2-40B4-BE49-F238E27FC236}">
                <a16:creationId xmlns:a16="http://schemas.microsoft.com/office/drawing/2014/main" id="{AB27DEDD-E13D-C0B1-081B-29F33AE5A2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99" b="3375"/>
          <a:stretch/>
        </p:blipFill>
        <p:spPr bwMode="auto">
          <a:xfrm>
            <a:off x="4302345" y="3105150"/>
            <a:ext cx="3280475" cy="20398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A033559-06FA-4A92-04FF-21B0AFC03763}"/>
              </a:ext>
            </a:extLst>
          </p:cNvPr>
          <p:cNvSpPr txBox="1"/>
          <p:nvPr/>
        </p:nvSpPr>
        <p:spPr>
          <a:xfrm>
            <a:off x="6706520" y="4793609"/>
            <a:ext cx="1524000" cy="300082"/>
          </a:xfrm>
          <a:prstGeom prst="rect">
            <a:avLst/>
          </a:prstGeom>
          <a:noFill/>
        </p:spPr>
        <p:txBody>
          <a:bodyPr wrap="square" rtlCol="0">
            <a:spAutoFit/>
          </a:bodyPr>
          <a:lstStyle/>
          <a:p>
            <a:r>
              <a:rPr lang="en-US" dirty="0"/>
              <a:t>Actega Signite</a:t>
            </a:r>
          </a:p>
        </p:txBody>
      </p:sp>
      <p:pic>
        <p:nvPicPr>
          <p:cNvPr id="2058" name="Picture 10" descr="Make a Lasting Impression in Promotional Markets with The Helix ...">
            <a:extLst>
              <a:ext uri="{FF2B5EF4-FFF2-40B4-BE49-F238E27FC236}">
                <a16:creationId xmlns:a16="http://schemas.microsoft.com/office/drawing/2014/main" id="{185E8D3B-3B89-CBC6-0BCF-A4E0A78925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 r="16667"/>
          <a:stretch/>
        </p:blipFill>
        <p:spPr bwMode="auto">
          <a:xfrm>
            <a:off x="3449836" y="44548"/>
            <a:ext cx="3484364" cy="16680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6F46AD3-DE04-E39C-8673-7D45F544EAF8}"/>
              </a:ext>
            </a:extLst>
          </p:cNvPr>
          <p:cNvSpPr txBox="1"/>
          <p:nvPr/>
        </p:nvSpPr>
        <p:spPr>
          <a:xfrm>
            <a:off x="6552280" y="199850"/>
            <a:ext cx="1678240" cy="715581"/>
          </a:xfrm>
          <a:prstGeom prst="rect">
            <a:avLst/>
          </a:prstGeom>
          <a:noFill/>
        </p:spPr>
        <p:txBody>
          <a:bodyPr wrap="square" rtlCol="0">
            <a:spAutoFit/>
          </a:bodyPr>
          <a:lstStyle/>
          <a:p>
            <a:r>
              <a:rPr lang="en-US" dirty="0"/>
              <a:t>InkCups</a:t>
            </a:r>
          </a:p>
          <a:p>
            <a:r>
              <a:rPr lang="en-US" dirty="0"/>
              <a:t>Helix</a:t>
            </a:r>
          </a:p>
          <a:p>
            <a:r>
              <a:rPr lang="en-US" dirty="0"/>
              <a:t>Plastic serve ware</a:t>
            </a:r>
          </a:p>
        </p:txBody>
      </p:sp>
      <p:pic>
        <p:nvPicPr>
          <p:cNvPr id="2060" name="Picture 12" descr="Tonejet - Digital Labels &amp; Packaging">
            <a:extLst>
              <a:ext uri="{FF2B5EF4-FFF2-40B4-BE49-F238E27FC236}">
                <a16:creationId xmlns:a16="http://schemas.microsoft.com/office/drawing/2014/main" id="{9BB0A529-A2E2-EA78-816E-9755E6CB9B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5666" y="1772976"/>
            <a:ext cx="2686930" cy="15097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734AC0A-814E-BD5C-F457-96B72A65EE8D}"/>
              </a:ext>
            </a:extLst>
          </p:cNvPr>
          <p:cNvSpPr txBox="1"/>
          <p:nvPr/>
        </p:nvSpPr>
        <p:spPr>
          <a:xfrm>
            <a:off x="7737436" y="3343069"/>
            <a:ext cx="1295400" cy="715581"/>
          </a:xfrm>
          <a:prstGeom prst="rect">
            <a:avLst/>
          </a:prstGeom>
          <a:noFill/>
        </p:spPr>
        <p:txBody>
          <a:bodyPr wrap="square" rtlCol="0">
            <a:spAutoFit/>
          </a:bodyPr>
          <a:lstStyle/>
          <a:p>
            <a:r>
              <a:rPr lang="en-US" dirty="0"/>
              <a:t>Hinterkopf</a:t>
            </a:r>
          </a:p>
          <a:p>
            <a:r>
              <a:rPr lang="en-US" dirty="0"/>
              <a:t>SLAC</a:t>
            </a:r>
          </a:p>
          <a:p>
            <a:r>
              <a:rPr lang="en-US" dirty="0"/>
              <a:t>Tonejet</a:t>
            </a:r>
          </a:p>
        </p:txBody>
      </p:sp>
      <p:pic>
        <p:nvPicPr>
          <p:cNvPr id="2" name="Picture 2">
            <a:extLst>
              <a:ext uri="{FF2B5EF4-FFF2-40B4-BE49-F238E27FC236}">
                <a16:creationId xmlns:a16="http://schemas.microsoft.com/office/drawing/2014/main" id="{8FC3C5DF-E496-C1AE-EE6D-92E77CDF6AA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304" r="1"/>
          <a:stretch/>
        </p:blipFill>
        <p:spPr bwMode="auto">
          <a:xfrm>
            <a:off x="3500029" y="1692842"/>
            <a:ext cx="2590800" cy="20853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8">
            <a:extLst>
              <a:ext uri="{FF2B5EF4-FFF2-40B4-BE49-F238E27FC236}">
                <a16:creationId xmlns:a16="http://schemas.microsoft.com/office/drawing/2014/main" id="{34234498-8BC4-9EDE-5F26-98552F4691B1}"/>
              </a:ext>
            </a:extLst>
          </p:cNvPr>
          <p:cNvSpPr txBox="1"/>
          <p:nvPr/>
        </p:nvSpPr>
        <p:spPr>
          <a:xfrm>
            <a:off x="3443534" y="3286756"/>
            <a:ext cx="1678240" cy="507831"/>
          </a:xfrm>
          <a:prstGeom prst="rect">
            <a:avLst/>
          </a:prstGeom>
          <a:noFill/>
        </p:spPr>
        <p:txBody>
          <a:bodyPr wrap="square" rtlCol="0">
            <a:spAutoFit/>
          </a:bodyPr>
          <a:lstStyle/>
          <a:p>
            <a:r>
              <a:rPr lang="en-US" dirty="0"/>
              <a:t>Polytype</a:t>
            </a:r>
          </a:p>
          <a:p>
            <a:r>
              <a:rPr lang="en-US" dirty="0"/>
              <a:t>Plastic containers</a:t>
            </a:r>
          </a:p>
        </p:txBody>
      </p:sp>
    </p:spTree>
    <p:extLst>
      <p:ext uri="{BB962C8B-B14F-4D97-AF65-F5344CB8AC3E}">
        <p14:creationId xmlns:p14="http://schemas.microsoft.com/office/powerpoint/2010/main" val="259612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544DED-087C-3F32-2306-009F29C9F90A}"/>
              </a:ext>
            </a:extLst>
          </p:cNvPr>
          <p:cNvSpPr>
            <a:spLocks noGrp="1"/>
          </p:cNvSpPr>
          <p:nvPr>
            <p:ph type="title"/>
          </p:nvPr>
        </p:nvSpPr>
        <p:spPr>
          <a:xfrm>
            <a:off x="762000" y="819150"/>
            <a:ext cx="6477000" cy="3047999"/>
          </a:xfrm>
        </p:spPr>
        <p:txBody>
          <a:bodyPr/>
          <a:lstStyle/>
          <a:p>
            <a:pPr>
              <a:lnSpc>
                <a:spcPct val="150000"/>
              </a:lnSpc>
            </a:pPr>
            <a:r>
              <a:rPr lang="en-US" sz="3200" b="1" dirty="0"/>
              <a:t>Questions?</a:t>
            </a:r>
            <a:br>
              <a:rPr lang="en-US" dirty="0"/>
            </a:br>
            <a:r>
              <a:rPr lang="en-US" dirty="0"/>
              <a:t>	</a:t>
            </a:r>
            <a:r>
              <a:rPr lang="en-US" sz="1800" b="1" dirty="0"/>
              <a:t>Elizabeth Gooding </a:t>
            </a:r>
            <a:r>
              <a:rPr lang="en-US" sz="1800" dirty="0">
                <a:hlinkClick r:id="rId3"/>
              </a:rPr>
              <a:t>elizabeth@inkjetinsight.com</a:t>
            </a:r>
            <a:br>
              <a:rPr lang="en-US" sz="1800" dirty="0"/>
            </a:br>
            <a:r>
              <a:rPr lang="en-US" sz="1800" dirty="0"/>
              <a:t>	</a:t>
            </a:r>
            <a:r>
              <a:rPr lang="en-US" sz="1800" b="1" dirty="0"/>
              <a:t>Mary Schilling </a:t>
            </a:r>
            <a:r>
              <a:rPr lang="en-US" sz="1800" dirty="0">
                <a:hlinkClick r:id="rId4"/>
              </a:rPr>
              <a:t>Mary@Schillinginkjetconsulting.com</a:t>
            </a:r>
            <a:r>
              <a:rPr lang="en-US" sz="1800" dirty="0"/>
              <a:t> </a:t>
            </a:r>
            <a:br>
              <a:rPr lang="en-US" sz="1800" dirty="0"/>
            </a:br>
            <a:r>
              <a:rPr lang="en-US" sz="1800" dirty="0"/>
              <a:t>	</a:t>
            </a:r>
            <a:r>
              <a:rPr lang="en-US" sz="1800" b="1" dirty="0"/>
              <a:t>Ralf </a:t>
            </a:r>
            <a:r>
              <a:rPr lang="en-US" sz="1800" b="1" dirty="0" err="1"/>
              <a:t>Schlozer</a:t>
            </a:r>
            <a:r>
              <a:rPr lang="en-US" sz="1800" b="1" dirty="0"/>
              <a:t> </a:t>
            </a:r>
            <a:r>
              <a:rPr lang="en-US" sz="1800" dirty="0">
                <a:hlinkClick r:id="rId5"/>
              </a:rPr>
              <a:t>ralf@digitalprintexpert.de</a:t>
            </a:r>
            <a:r>
              <a:rPr lang="en-US" sz="1800" dirty="0"/>
              <a:t> </a:t>
            </a:r>
            <a:br>
              <a:rPr lang="en-US" dirty="0"/>
            </a:br>
            <a:r>
              <a:rPr lang="en-US" dirty="0"/>
              <a:t>	</a:t>
            </a:r>
            <a:r>
              <a:rPr lang="en-US" sz="2400" dirty="0">
                <a:solidFill>
                  <a:schemeClr val="tx1"/>
                </a:solidFill>
              </a:rPr>
              <a:t>Check </a:t>
            </a:r>
            <a:r>
              <a:rPr lang="en-US" sz="2400" b="1" dirty="0">
                <a:solidFill>
                  <a:schemeClr val="tx1"/>
                </a:solidFill>
              </a:rPr>
              <a:t>InkjetInsight.com </a:t>
            </a:r>
            <a:r>
              <a:rPr lang="en-US" sz="2400" dirty="0">
                <a:solidFill>
                  <a:schemeClr val="tx1"/>
                </a:solidFill>
              </a:rPr>
              <a:t>for the replay </a:t>
            </a:r>
            <a:endParaRPr lang="en-US" dirty="0">
              <a:solidFill>
                <a:schemeClr val="tx1"/>
              </a:solidFill>
            </a:endParaRPr>
          </a:p>
        </p:txBody>
      </p:sp>
    </p:spTree>
    <p:extLst>
      <p:ext uri="{BB962C8B-B14F-4D97-AF65-F5344CB8AC3E}">
        <p14:creationId xmlns:p14="http://schemas.microsoft.com/office/powerpoint/2010/main" val="807836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69A5EE-EE49-5547-9624-DDB399FDC54A}"/>
              </a:ext>
            </a:extLst>
          </p:cNvPr>
          <p:cNvSpPr>
            <a:spLocks noGrp="1"/>
          </p:cNvSpPr>
          <p:nvPr>
            <p:ph type="title"/>
          </p:nvPr>
        </p:nvSpPr>
        <p:spPr>
          <a:xfrm>
            <a:off x="495164" y="742950"/>
            <a:ext cx="7848872" cy="373949"/>
          </a:xfrm>
        </p:spPr>
        <p:txBody>
          <a:bodyPr/>
          <a:lstStyle/>
          <a:p>
            <a:pPr algn="ctr"/>
            <a:r>
              <a:rPr lang="en-US" dirty="0">
                <a:solidFill>
                  <a:schemeClr val="bg1"/>
                </a:solidFill>
              </a:rPr>
              <a:t>Upcoming Inkjet Insight Webinars</a:t>
            </a:r>
          </a:p>
        </p:txBody>
      </p:sp>
      <p:sp>
        <p:nvSpPr>
          <p:cNvPr id="6" name="Content Placeholder 5">
            <a:extLst>
              <a:ext uri="{FF2B5EF4-FFF2-40B4-BE49-F238E27FC236}">
                <a16:creationId xmlns:a16="http://schemas.microsoft.com/office/drawing/2014/main" id="{936DDDBD-B5A8-B248-89C9-5D2182202F67}"/>
              </a:ext>
            </a:extLst>
          </p:cNvPr>
          <p:cNvSpPr>
            <a:spLocks noGrp="1"/>
          </p:cNvSpPr>
          <p:nvPr>
            <p:ph sz="half" idx="4294967295"/>
          </p:nvPr>
        </p:nvSpPr>
        <p:spPr>
          <a:xfrm>
            <a:off x="1752600" y="1200150"/>
            <a:ext cx="5334000" cy="2209800"/>
          </a:xfrm>
          <a:prstGeom prst="rect">
            <a:avLst/>
          </a:prstGeom>
        </p:spPr>
        <p:txBody>
          <a:bodyPr lIns="91440" rIns="91440" bIns="91440"/>
          <a:lstStyle/>
          <a:p>
            <a:pPr marL="0" indent="0" algn="ctr">
              <a:buNone/>
            </a:pPr>
            <a:r>
              <a:rPr lang="en-US" sz="2400" b="1" i="0" dirty="0">
                <a:effectLst/>
                <a:latin typeface="Arial" panose="020B0604020202020204" pitchFamily="34" charset="0"/>
              </a:rPr>
              <a:t>Spring Inkjet Update  </a:t>
            </a:r>
          </a:p>
          <a:p>
            <a:pPr marL="0" indent="0" algn="ctr">
              <a:buNone/>
            </a:pPr>
            <a:r>
              <a:rPr lang="en-US" sz="2400" b="1" i="0" dirty="0">
                <a:effectLst/>
                <a:latin typeface="Arial" panose="020B0604020202020204" pitchFamily="34" charset="0"/>
              </a:rPr>
              <a:t>drupa planning</a:t>
            </a:r>
          </a:p>
          <a:p>
            <a:pPr marL="0" indent="0" algn="ctr">
              <a:buNone/>
            </a:pPr>
            <a:r>
              <a:rPr lang="en-US" sz="2400" b="1" dirty="0">
                <a:solidFill>
                  <a:srgbClr val="992683"/>
                </a:solidFill>
              </a:rPr>
              <a:t>Tuesday April 9, 2023</a:t>
            </a:r>
          </a:p>
          <a:p>
            <a:pPr marL="0" indent="0" algn="ctr">
              <a:spcBef>
                <a:spcPts val="0"/>
              </a:spcBef>
              <a:buNone/>
            </a:pPr>
            <a:endParaRPr lang="en-US" sz="1600" dirty="0"/>
          </a:p>
          <a:p>
            <a:pPr marL="0" indent="0" algn="ctr">
              <a:spcBef>
                <a:spcPts val="0"/>
              </a:spcBef>
              <a:buNone/>
            </a:pPr>
            <a:r>
              <a:rPr lang="en-US" sz="1600" dirty="0"/>
              <a:t> </a:t>
            </a:r>
            <a:r>
              <a:rPr lang="en-US" sz="1600" i="0" dirty="0">
                <a:effectLst/>
                <a:latin typeface="Arial" panose="020B0604020202020204" pitchFamily="34" charset="0"/>
              </a:rPr>
              <a:t>A look at 2024 Spring announcements and the inkjet technology to see at drupa 2024</a:t>
            </a:r>
          </a:p>
          <a:p>
            <a:pPr marL="0" indent="0" algn="ctr">
              <a:spcBef>
                <a:spcPts val="0"/>
              </a:spcBef>
              <a:buNone/>
            </a:pPr>
            <a:endParaRPr lang="en-US" sz="1600" dirty="0">
              <a:latin typeface="Arial" panose="020B0604020202020204" pitchFamily="34" charset="0"/>
            </a:endParaRPr>
          </a:p>
        </p:txBody>
      </p:sp>
      <p:pic>
        <p:nvPicPr>
          <p:cNvPr id="2" name="Picture 1">
            <a:extLst>
              <a:ext uri="{FF2B5EF4-FFF2-40B4-BE49-F238E27FC236}">
                <a16:creationId xmlns:a16="http://schemas.microsoft.com/office/drawing/2014/main" id="{39C9D184-7455-A338-167A-E235CCE269E4}"/>
              </a:ext>
            </a:extLst>
          </p:cNvPr>
          <p:cNvPicPr>
            <a:picLocks noChangeAspect="1"/>
          </p:cNvPicPr>
          <p:nvPr/>
        </p:nvPicPr>
        <p:blipFill>
          <a:blip r:embed="rId3"/>
          <a:stretch>
            <a:fillRect/>
          </a:stretch>
        </p:blipFill>
        <p:spPr>
          <a:xfrm>
            <a:off x="6172200" y="3501164"/>
            <a:ext cx="2686050" cy="1479604"/>
          </a:xfrm>
          <a:prstGeom prst="rect">
            <a:avLst/>
          </a:prstGeom>
        </p:spPr>
      </p:pic>
    </p:spTree>
    <p:extLst>
      <p:ext uri="{BB962C8B-B14F-4D97-AF65-F5344CB8AC3E}">
        <p14:creationId xmlns:p14="http://schemas.microsoft.com/office/powerpoint/2010/main" val="3808563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419101" y="0"/>
            <a:ext cx="8305798" cy="1962151"/>
          </a:xfrm>
          <a:solidFill>
            <a:srgbClr val="7B97A0"/>
          </a:solidFill>
        </p:spPr>
        <p:txBody>
          <a:bodyPr anchor="ctr"/>
          <a:lstStyle/>
          <a:p>
            <a:pPr marL="0" indent="0" algn="ctr">
              <a:buNone/>
            </a:pPr>
            <a:endParaRPr lang="en-US" sz="2400" b="0" dirty="0"/>
          </a:p>
          <a:p>
            <a:pPr marL="0" indent="0" algn="ctr">
              <a:buNone/>
            </a:pPr>
            <a:r>
              <a:rPr lang="en-US" sz="2400" b="0" dirty="0">
                <a:solidFill>
                  <a:schemeClr val="accent5">
                    <a:lumMod val="20000"/>
                    <a:lumOff val="80000"/>
                  </a:schemeClr>
                </a:solidFill>
              </a:rPr>
              <a:t>Inkjet Insight provides valuable tools and resources to help companies objectively </a:t>
            </a:r>
            <a:r>
              <a:rPr lang="en-US" sz="2400" dirty="0">
                <a:solidFill>
                  <a:schemeClr val="accent5">
                    <a:lumMod val="20000"/>
                    <a:lumOff val="80000"/>
                  </a:schemeClr>
                </a:solidFill>
              </a:rPr>
              <a:t>evaluate</a:t>
            </a:r>
            <a:r>
              <a:rPr lang="en-US" sz="2400" b="0" dirty="0">
                <a:solidFill>
                  <a:schemeClr val="accent5">
                    <a:lumMod val="20000"/>
                    <a:lumOff val="80000"/>
                  </a:schemeClr>
                </a:solidFill>
              </a:rPr>
              <a:t> the potential of inkjet for their business, </a:t>
            </a:r>
            <a:r>
              <a:rPr lang="en-US" sz="2400" dirty="0">
                <a:solidFill>
                  <a:schemeClr val="accent5">
                    <a:lumMod val="20000"/>
                    <a:lumOff val="80000"/>
                  </a:schemeClr>
                </a:solidFill>
              </a:rPr>
              <a:t>optimize</a:t>
            </a:r>
            <a:r>
              <a:rPr lang="en-US" sz="2400" b="0" dirty="0">
                <a:solidFill>
                  <a:schemeClr val="accent5">
                    <a:lumMod val="20000"/>
                    <a:lumOff val="80000"/>
                  </a:schemeClr>
                </a:solidFill>
              </a:rPr>
              <a:t> their operations and </a:t>
            </a:r>
            <a:r>
              <a:rPr lang="en-US" sz="2400" dirty="0">
                <a:solidFill>
                  <a:schemeClr val="accent5">
                    <a:lumMod val="20000"/>
                    <a:lumOff val="80000"/>
                  </a:schemeClr>
                </a:solidFill>
              </a:rPr>
              <a:t>grow</a:t>
            </a:r>
            <a:r>
              <a:rPr lang="en-US" sz="2400" b="0" dirty="0">
                <a:solidFill>
                  <a:schemeClr val="accent5">
                    <a:lumMod val="20000"/>
                    <a:lumOff val="80000"/>
                  </a:schemeClr>
                </a:solidFill>
              </a:rPr>
              <a:t> their businesses using production inkjet.</a:t>
            </a:r>
          </a:p>
          <a:p>
            <a:endParaRPr lang="en-US" dirty="0"/>
          </a:p>
        </p:txBody>
      </p:sp>
      <p:sp>
        <p:nvSpPr>
          <p:cNvPr id="4" name="Rectangle 3"/>
          <p:cNvSpPr/>
          <p:nvPr/>
        </p:nvSpPr>
        <p:spPr>
          <a:xfrm>
            <a:off x="419100" y="1962150"/>
            <a:ext cx="8305799" cy="2667000"/>
          </a:xfrm>
          <a:prstGeom prst="rect">
            <a:avLst/>
          </a:prstGeom>
          <a:solidFill>
            <a:srgbClr val="6DA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Our Message to Printers, OEMs and the Industry at Large:</a:t>
            </a:r>
          </a:p>
          <a:p>
            <a:pPr algn="ctr"/>
            <a:r>
              <a:rPr lang="en-US" sz="4800" dirty="0">
                <a:solidFill>
                  <a:schemeClr val="bg1"/>
                </a:solidFill>
              </a:rPr>
              <a:t>Evaluate. Optimize. Grow.</a:t>
            </a:r>
          </a:p>
          <a:p>
            <a:pPr algn="ctr"/>
            <a:r>
              <a:rPr lang="en-US" sz="2400" dirty="0">
                <a:solidFill>
                  <a:schemeClr val="bg1"/>
                </a:solidFill>
              </a:rPr>
              <a:t>Repeat.</a:t>
            </a:r>
          </a:p>
          <a:p>
            <a:pPr algn="ctr"/>
            <a:endParaRPr lang="en-US" sz="1013" dirty="0"/>
          </a:p>
        </p:txBody>
      </p:sp>
    </p:spTree>
    <p:extLst>
      <p:ext uri="{BB962C8B-B14F-4D97-AF65-F5344CB8AC3E}">
        <p14:creationId xmlns:p14="http://schemas.microsoft.com/office/powerpoint/2010/main" val="198130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9006ADF-5B99-E387-17C9-E776AA28D8A9}"/>
              </a:ext>
            </a:extLst>
          </p:cNvPr>
          <p:cNvPicPr>
            <a:picLocks noChangeAspect="1"/>
          </p:cNvPicPr>
          <p:nvPr/>
        </p:nvPicPr>
        <p:blipFill>
          <a:blip r:embed="rId3"/>
          <a:stretch>
            <a:fillRect/>
          </a:stretch>
        </p:blipFill>
        <p:spPr>
          <a:xfrm>
            <a:off x="2850125" y="1565960"/>
            <a:ext cx="1239599" cy="1164796"/>
          </a:xfrm>
          <a:prstGeom prst="rect">
            <a:avLst/>
          </a:prstGeom>
        </p:spPr>
      </p:pic>
      <p:pic>
        <p:nvPicPr>
          <p:cNvPr id="13" name="Picture 12">
            <a:extLst>
              <a:ext uri="{FF2B5EF4-FFF2-40B4-BE49-F238E27FC236}">
                <a16:creationId xmlns:a16="http://schemas.microsoft.com/office/drawing/2014/main" id="{CE3059E2-FED6-2467-2A82-20DDE189EC11}"/>
              </a:ext>
            </a:extLst>
          </p:cNvPr>
          <p:cNvPicPr>
            <a:picLocks noChangeAspect="1"/>
          </p:cNvPicPr>
          <p:nvPr/>
        </p:nvPicPr>
        <p:blipFill rotWithShape="1">
          <a:blip r:embed="rId4"/>
          <a:srcRect r="16086"/>
          <a:stretch/>
        </p:blipFill>
        <p:spPr>
          <a:xfrm>
            <a:off x="361375" y="2135547"/>
            <a:ext cx="804880" cy="695401"/>
          </a:xfrm>
          <a:prstGeom prst="rect">
            <a:avLst/>
          </a:prstGeom>
        </p:spPr>
      </p:pic>
      <p:sp>
        <p:nvSpPr>
          <p:cNvPr id="5" name="Title 4">
            <a:extLst>
              <a:ext uri="{FF2B5EF4-FFF2-40B4-BE49-F238E27FC236}">
                <a16:creationId xmlns:a16="http://schemas.microsoft.com/office/drawing/2014/main" id="{BD6430D3-EF0A-788D-3E6D-18BDBB93FAE6}"/>
              </a:ext>
            </a:extLst>
          </p:cNvPr>
          <p:cNvSpPr>
            <a:spLocks noGrp="1"/>
          </p:cNvSpPr>
          <p:nvPr>
            <p:ph type="title"/>
          </p:nvPr>
        </p:nvSpPr>
        <p:spPr/>
        <p:txBody>
          <a:bodyPr/>
          <a:lstStyle/>
          <a:p>
            <a:r>
              <a:rPr lang="en-US" dirty="0"/>
              <a:t>Interwoven consumer, regulatory &amp; technology trends</a:t>
            </a:r>
          </a:p>
        </p:txBody>
      </p:sp>
      <p:grpSp>
        <p:nvGrpSpPr>
          <p:cNvPr id="9" name="Group 8">
            <a:extLst>
              <a:ext uri="{FF2B5EF4-FFF2-40B4-BE49-F238E27FC236}">
                <a16:creationId xmlns:a16="http://schemas.microsoft.com/office/drawing/2014/main" id="{99C023E0-DFD7-9E6D-F093-9CA020DC7E63}"/>
              </a:ext>
            </a:extLst>
          </p:cNvPr>
          <p:cNvGrpSpPr/>
          <p:nvPr/>
        </p:nvGrpSpPr>
        <p:grpSpPr>
          <a:xfrm>
            <a:off x="2405184" y="2571751"/>
            <a:ext cx="2220619" cy="1752600"/>
            <a:chOff x="395717" y="1625541"/>
            <a:chExt cx="2161145" cy="1708209"/>
          </a:xfrm>
        </p:grpSpPr>
        <p:sp>
          <p:nvSpPr>
            <p:cNvPr id="6" name="Curved Right Arrow 5">
              <a:extLst>
                <a:ext uri="{FF2B5EF4-FFF2-40B4-BE49-F238E27FC236}">
                  <a16:creationId xmlns:a16="http://schemas.microsoft.com/office/drawing/2014/main" id="{082A5A83-1F97-B4B1-AFA4-C4B39320958A}"/>
                </a:ext>
              </a:extLst>
            </p:cNvPr>
            <p:cNvSpPr/>
            <p:nvPr/>
          </p:nvSpPr>
          <p:spPr>
            <a:xfrm>
              <a:off x="395717" y="1657350"/>
              <a:ext cx="1204483" cy="1676400"/>
            </a:xfrm>
            <a:prstGeom prst="curvedRightArrow">
              <a:avLst/>
            </a:prstGeom>
            <a:solidFill>
              <a:srgbClr val="8EB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Left Arrow 6">
              <a:extLst>
                <a:ext uri="{FF2B5EF4-FFF2-40B4-BE49-F238E27FC236}">
                  <a16:creationId xmlns:a16="http://schemas.microsoft.com/office/drawing/2014/main" id="{9325A7CA-E562-8EA5-5485-4F75C23B4C5F}"/>
                </a:ext>
              </a:extLst>
            </p:cNvPr>
            <p:cNvSpPr/>
            <p:nvPr/>
          </p:nvSpPr>
          <p:spPr>
            <a:xfrm rot="11033105" flipH="1">
              <a:off x="1652951" y="1625541"/>
              <a:ext cx="885095" cy="1587177"/>
            </a:xfrm>
            <a:prstGeom prst="curvedLeftArrow">
              <a:avLst/>
            </a:prstGeom>
            <a:solidFill>
              <a:srgbClr val="8EB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8C35A470-5FF8-CB24-8411-3714F7428BAB}"/>
                </a:ext>
              </a:extLst>
            </p:cNvPr>
            <p:cNvSpPr txBox="1"/>
            <p:nvPr/>
          </p:nvSpPr>
          <p:spPr>
            <a:xfrm>
              <a:off x="499462" y="2165213"/>
              <a:ext cx="2057400" cy="569963"/>
            </a:xfrm>
            <a:prstGeom prst="rect">
              <a:avLst/>
            </a:prstGeom>
            <a:noFill/>
          </p:spPr>
          <p:txBody>
            <a:bodyPr wrap="square" rtlCol="0">
              <a:spAutoFit/>
            </a:bodyPr>
            <a:lstStyle/>
            <a:p>
              <a:pPr algn="ctr"/>
              <a:r>
                <a:rPr lang="en-US" sz="1600" b="1" dirty="0"/>
                <a:t>Circularity </a:t>
              </a:r>
            </a:p>
            <a:p>
              <a:pPr algn="ctr"/>
              <a:r>
                <a:rPr lang="en-US" sz="1600" b="1" dirty="0"/>
                <a:t>Sustainability</a:t>
              </a:r>
            </a:p>
          </p:txBody>
        </p:sp>
      </p:grpSp>
      <p:pic>
        <p:nvPicPr>
          <p:cNvPr id="10" name="Picture 9">
            <a:extLst>
              <a:ext uri="{FF2B5EF4-FFF2-40B4-BE49-F238E27FC236}">
                <a16:creationId xmlns:a16="http://schemas.microsoft.com/office/drawing/2014/main" id="{98EBF9E4-1CD6-AB94-E682-192DCF7B79B3}"/>
              </a:ext>
            </a:extLst>
          </p:cNvPr>
          <p:cNvPicPr>
            <a:picLocks noChangeAspect="1"/>
          </p:cNvPicPr>
          <p:nvPr/>
        </p:nvPicPr>
        <p:blipFill>
          <a:blip r:embed="rId5"/>
          <a:stretch>
            <a:fillRect/>
          </a:stretch>
        </p:blipFill>
        <p:spPr>
          <a:xfrm>
            <a:off x="752858" y="3564843"/>
            <a:ext cx="703962" cy="640270"/>
          </a:xfrm>
          <a:prstGeom prst="rect">
            <a:avLst/>
          </a:prstGeom>
        </p:spPr>
      </p:pic>
      <p:pic>
        <p:nvPicPr>
          <p:cNvPr id="12" name="Picture 11">
            <a:extLst>
              <a:ext uri="{FF2B5EF4-FFF2-40B4-BE49-F238E27FC236}">
                <a16:creationId xmlns:a16="http://schemas.microsoft.com/office/drawing/2014/main" id="{BDD7E37E-02DF-352D-911F-630DAFC8E894}"/>
              </a:ext>
            </a:extLst>
          </p:cNvPr>
          <p:cNvPicPr>
            <a:picLocks noChangeAspect="1"/>
          </p:cNvPicPr>
          <p:nvPr/>
        </p:nvPicPr>
        <p:blipFill>
          <a:blip r:embed="rId6"/>
          <a:stretch>
            <a:fillRect/>
          </a:stretch>
        </p:blipFill>
        <p:spPr>
          <a:xfrm>
            <a:off x="835101" y="1398592"/>
            <a:ext cx="501656" cy="833688"/>
          </a:xfrm>
          <a:prstGeom prst="rect">
            <a:avLst/>
          </a:prstGeom>
        </p:spPr>
      </p:pic>
      <p:pic>
        <p:nvPicPr>
          <p:cNvPr id="15" name="Picture 14">
            <a:extLst>
              <a:ext uri="{FF2B5EF4-FFF2-40B4-BE49-F238E27FC236}">
                <a16:creationId xmlns:a16="http://schemas.microsoft.com/office/drawing/2014/main" id="{F38066FB-FF0D-00FB-60F2-9AFBB7716E73}"/>
              </a:ext>
            </a:extLst>
          </p:cNvPr>
          <p:cNvPicPr>
            <a:picLocks noChangeAspect="1"/>
          </p:cNvPicPr>
          <p:nvPr/>
        </p:nvPicPr>
        <p:blipFill>
          <a:blip r:embed="rId7"/>
          <a:stretch>
            <a:fillRect/>
          </a:stretch>
        </p:blipFill>
        <p:spPr>
          <a:xfrm>
            <a:off x="1101410" y="2944906"/>
            <a:ext cx="647310" cy="537267"/>
          </a:xfrm>
          <a:prstGeom prst="rect">
            <a:avLst/>
          </a:prstGeom>
        </p:spPr>
      </p:pic>
      <p:pic>
        <p:nvPicPr>
          <p:cNvPr id="16" name="Picture 15">
            <a:extLst>
              <a:ext uri="{FF2B5EF4-FFF2-40B4-BE49-F238E27FC236}">
                <a16:creationId xmlns:a16="http://schemas.microsoft.com/office/drawing/2014/main" id="{2791287A-BDE9-BD75-0398-90086CD217CC}"/>
              </a:ext>
            </a:extLst>
          </p:cNvPr>
          <p:cNvPicPr>
            <a:picLocks noChangeAspect="1"/>
          </p:cNvPicPr>
          <p:nvPr/>
        </p:nvPicPr>
        <p:blipFill>
          <a:blip r:embed="rId8"/>
          <a:stretch>
            <a:fillRect/>
          </a:stretch>
        </p:blipFill>
        <p:spPr>
          <a:xfrm>
            <a:off x="1089747" y="2195466"/>
            <a:ext cx="768351" cy="641351"/>
          </a:xfrm>
          <a:prstGeom prst="rect">
            <a:avLst/>
          </a:prstGeom>
        </p:spPr>
      </p:pic>
      <p:pic>
        <p:nvPicPr>
          <p:cNvPr id="17" name="Picture 16">
            <a:extLst>
              <a:ext uri="{FF2B5EF4-FFF2-40B4-BE49-F238E27FC236}">
                <a16:creationId xmlns:a16="http://schemas.microsoft.com/office/drawing/2014/main" id="{AE7B773A-E002-B9FD-5FF8-37F82B72E679}"/>
              </a:ext>
            </a:extLst>
          </p:cNvPr>
          <p:cNvPicPr>
            <a:picLocks noChangeAspect="1"/>
          </p:cNvPicPr>
          <p:nvPr/>
        </p:nvPicPr>
        <p:blipFill>
          <a:blip r:embed="rId9"/>
          <a:stretch>
            <a:fillRect/>
          </a:stretch>
        </p:blipFill>
        <p:spPr>
          <a:xfrm>
            <a:off x="395717" y="2899552"/>
            <a:ext cx="569186" cy="537269"/>
          </a:xfrm>
          <a:prstGeom prst="rect">
            <a:avLst/>
          </a:prstGeom>
        </p:spPr>
      </p:pic>
      <p:sp>
        <p:nvSpPr>
          <p:cNvPr id="18" name="Rounded Rectangle 17">
            <a:extLst>
              <a:ext uri="{FF2B5EF4-FFF2-40B4-BE49-F238E27FC236}">
                <a16:creationId xmlns:a16="http://schemas.microsoft.com/office/drawing/2014/main" id="{20614475-4625-923C-DB63-692BFD76328E}"/>
              </a:ext>
            </a:extLst>
          </p:cNvPr>
          <p:cNvSpPr/>
          <p:nvPr/>
        </p:nvSpPr>
        <p:spPr>
          <a:xfrm>
            <a:off x="351581" y="1385916"/>
            <a:ext cx="1506517" cy="2862234"/>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F92F330-BF56-76B5-46F8-4B87EF42EDC5}"/>
              </a:ext>
            </a:extLst>
          </p:cNvPr>
          <p:cNvSpPr txBox="1"/>
          <p:nvPr/>
        </p:nvSpPr>
        <p:spPr>
          <a:xfrm rot="5400000">
            <a:off x="854306" y="2637565"/>
            <a:ext cx="2510624" cy="338554"/>
          </a:xfrm>
          <a:prstGeom prst="rect">
            <a:avLst/>
          </a:prstGeom>
          <a:noFill/>
        </p:spPr>
        <p:txBody>
          <a:bodyPr wrap="none" rtlCol="0">
            <a:spAutoFit/>
          </a:bodyPr>
          <a:lstStyle/>
          <a:p>
            <a:r>
              <a:rPr lang="en-US" sz="1600" b="1" dirty="0">
                <a:solidFill>
                  <a:srgbClr val="9A2683"/>
                </a:solidFill>
              </a:rPr>
              <a:t>Rethinking</a:t>
            </a:r>
            <a:r>
              <a:rPr lang="en-US" sz="1600" dirty="0"/>
              <a:t> </a:t>
            </a:r>
            <a:r>
              <a:rPr lang="en-US" sz="1600" b="1" dirty="0">
                <a:solidFill>
                  <a:srgbClr val="9A2683"/>
                </a:solidFill>
              </a:rPr>
              <a:t>e-commerce</a:t>
            </a:r>
          </a:p>
        </p:txBody>
      </p:sp>
      <p:pic>
        <p:nvPicPr>
          <p:cNvPr id="24" name="Graphic 23" descr="Coins with solid fill">
            <a:extLst>
              <a:ext uri="{FF2B5EF4-FFF2-40B4-BE49-F238E27FC236}">
                <a16:creationId xmlns:a16="http://schemas.microsoft.com/office/drawing/2014/main" id="{217AA8C9-0E96-9FF4-AFF4-5887C28DF4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75167" y="2470860"/>
            <a:ext cx="2022626" cy="2022626"/>
          </a:xfrm>
          <a:prstGeom prst="rect">
            <a:avLst/>
          </a:prstGeom>
        </p:spPr>
      </p:pic>
      <p:sp>
        <p:nvSpPr>
          <p:cNvPr id="25" name="Down Arrow 24">
            <a:extLst>
              <a:ext uri="{FF2B5EF4-FFF2-40B4-BE49-F238E27FC236}">
                <a16:creationId xmlns:a16="http://schemas.microsoft.com/office/drawing/2014/main" id="{A2CE9F93-0E66-4EEB-48C9-132634BD933F}"/>
              </a:ext>
            </a:extLst>
          </p:cNvPr>
          <p:cNvSpPr/>
          <p:nvPr/>
        </p:nvSpPr>
        <p:spPr>
          <a:xfrm>
            <a:off x="5900320" y="1385915"/>
            <a:ext cx="730273" cy="205090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US" sz="1600" b="1" dirty="0">
                <a:solidFill>
                  <a:schemeClr val="accent3">
                    <a:lumMod val="40000"/>
                    <a:lumOff val="60000"/>
                  </a:schemeClr>
                </a:solidFill>
              </a:rPr>
              <a:t>  Cost reduction</a:t>
            </a:r>
          </a:p>
        </p:txBody>
      </p:sp>
      <p:pic>
        <p:nvPicPr>
          <p:cNvPr id="2050" name="Picture 2" descr="Augmented-Reality Icons - Free SVG &amp; PNG Augmented-Reality Images - Noun  Project">
            <a:extLst>
              <a:ext uri="{FF2B5EF4-FFF2-40B4-BE49-F238E27FC236}">
                <a16:creationId xmlns:a16="http://schemas.microsoft.com/office/drawing/2014/main" id="{D5731DA6-7983-3EFA-204D-024FE258D85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376" t="16591" r="6951" b="8109"/>
          <a:stretch/>
        </p:blipFill>
        <p:spPr bwMode="auto">
          <a:xfrm>
            <a:off x="6712367" y="1815436"/>
            <a:ext cx="2217607" cy="192660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0B3D3E0-5AC9-85E4-CC90-BD06C28023AA}"/>
              </a:ext>
            </a:extLst>
          </p:cNvPr>
          <p:cNvSpPr txBox="1"/>
          <p:nvPr/>
        </p:nvSpPr>
        <p:spPr>
          <a:xfrm>
            <a:off x="7010400" y="3694375"/>
            <a:ext cx="1754221" cy="584775"/>
          </a:xfrm>
          <a:prstGeom prst="rect">
            <a:avLst/>
          </a:prstGeom>
          <a:noFill/>
        </p:spPr>
        <p:txBody>
          <a:bodyPr wrap="square" rtlCol="0">
            <a:spAutoFit/>
          </a:bodyPr>
          <a:lstStyle/>
          <a:p>
            <a:pPr algn="ctr"/>
            <a:r>
              <a:rPr lang="en-US" sz="1600" b="1" dirty="0">
                <a:solidFill>
                  <a:schemeClr val="accent1"/>
                </a:solidFill>
              </a:rPr>
              <a:t>Interactive Package Design</a:t>
            </a:r>
          </a:p>
        </p:txBody>
      </p:sp>
      <p:sp>
        <p:nvSpPr>
          <p:cNvPr id="2" name="TextBox 1">
            <a:extLst>
              <a:ext uri="{FF2B5EF4-FFF2-40B4-BE49-F238E27FC236}">
                <a16:creationId xmlns:a16="http://schemas.microsoft.com/office/drawing/2014/main" id="{B8E2BA62-5A3A-6C28-D953-C48CAC9911FB}"/>
              </a:ext>
            </a:extLst>
          </p:cNvPr>
          <p:cNvSpPr txBox="1"/>
          <p:nvPr/>
        </p:nvSpPr>
        <p:spPr>
          <a:xfrm>
            <a:off x="3505200" y="4629150"/>
            <a:ext cx="1819729" cy="300082"/>
          </a:xfrm>
          <a:prstGeom prst="rect">
            <a:avLst/>
          </a:prstGeom>
          <a:noFill/>
        </p:spPr>
        <p:txBody>
          <a:bodyPr wrap="none" rtlCol="0">
            <a:spAutoFit/>
          </a:bodyPr>
          <a:lstStyle/>
          <a:p>
            <a:r>
              <a:rPr lang="en-US" dirty="0"/>
              <a:t>Supply chain security</a:t>
            </a:r>
          </a:p>
        </p:txBody>
      </p:sp>
    </p:spTree>
    <p:extLst>
      <p:ext uri="{BB962C8B-B14F-4D97-AF65-F5344CB8AC3E}">
        <p14:creationId xmlns:p14="http://schemas.microsoft.com/office/powerpoint/2010/main" val="9977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A60E29-AA87-970A-3283-FB961E756042}"/>
              </a:ext>
            </a:extLst>
          </p:cNvPr>
          <p:cNvSpPr>
            <a:spLocks noGrp="1"/>
          </p:cNvSpPr>
          <p:nvPr>
            <p:ph type="body" sz="quarter" idx="13"/>
          </p:nvPr>
        </p:nvSpPr>
        <p:spPr>
          <a:xfrm>
            <a:off x="304800" y="1597025"/>
            <a:ext cx="2733782" cy="2270125"/>
          </a:xfrm>
        </p:spPr>
        <p:txBody>
          <a:bodyPr/>
          <a:lstStyle/>
          <a:p>
            <a:pPr marL="173038" indent="-173038">
              <a:buFont typeface="Arial" panose="020B0604020202020204" pitchFamily="34" charset="0"/>
              <a:buChar char="•"/>
            </a:pPr>
            <a:r>
              <a:rPr lang="en-US" sz="1600" dirty="0">
                <a:solidFill>
                  <a:schemeClr val="tx1"/>
                </a:solidFill>
              </a:rPr>
              <a:t>Regulations on sustainability</a:t>
            </a:r>
          </a:p>
          <a:p>
            <a:pPr marL="173038" indent="-173038">
              <a:buFont typeface="Arial" panose="020B0604020202020204" pitchFamily="34" charset="0"/>
              <a:buChar char="•"/>
            </a:pPr>
            <a:r>
              <a:rPr lang="en-US" sz="1600" dirty="0">
                <a:solidFill>
                  <a:schemeClr val="tx1"/>
                </a:solidFill>
              </a:rPr>
              <a:t>Setting targets</a:t>
            </a:r>
          </a:p>
          <a:p>
            <a:pPr marL="173038" indent="-173038">
              <a:buFont typeface="Arial" panose="020B0604020202020204" pitchFamily="34" charset="0"/>
              <a:buChar char="•"/>
            </a:pPr>
            <a:r>
              <a:rPr lang="en-US" sz="1600" dirty="0">
                <a:solidFill>
                  <a:schemeClr val="tx1"/>
                </a:solidFill>
              </a:rPr>
              <a:t>EU deforestation regulation</a:t>
            </a:r>
          </a:p>
          <a:p>
            <a:pPr marL="173038" indent="-173038">
              <a:buFont typeface="Arial" panose="020B0604020202020204" pitchFamily="34" charset="0"/>
              <a:buChar char="•"/>
            </a:pPr>
            <a:r>
              <a:rPr lang="en-US" sz="1600" dirty="0">
                <a:solidFill>
                  <a:schemeClr val="tx1"/>
                </a:solidFill>
              </a:rPr>
              <a:t>EU </a:t>
            </a:r>
            <a:r>
              <a:rPr lang="en-GB" sz="1600" dirty="0">
                <a:solidFill>
                  <a:schemeClr val="tx1"/>
                </a:solidFill>
              </a:rPr>
              <a:t>Regulation on Packaging &amp; Packaging Waste </a:t>
            </a:r>
          </a:p>
          <a:p>
            <a:pPr marL="173038" indent="-173038">
              <a:buFont typeface="Arial" panose="020B0604020202020204" pitchFamily="34" charset="0"/>
              <a:buChar char="•"/>
            </a:pPr>
            <a:r>
              <a:rPr lang="en-GB" sz="1600" dirty="0">
                <a:solidFill>
                  <a:schemeClr val="tx1"/>
                </a:solidFill>
              </a:rPr>
              <a:t>US Extended producer responsibility (EPR) laws</a:t>
            </a:r>
            <a:endParaRPr lang="en-US" sz="1600" dirty="0">
              <a:solidFill>
                <a:schemeClr val="tx1"/>
              </a:solidFill>
            </a:endParaRPr>
          </a:p>
          <a:p>
            <a:pPr marL="285750" indent="-285750">
              <a:buFont typeface="Arial" panose="020B0604020202020204" pitchFamily="34" charset="0"/>
              <a:buChar char="•"/>
            </a:pPr>
            <a:endParaRPr lang="en-US" sz="1600" dirty="0"/>
          </a:p>
        </p:txBody>
      </p:sp>
      <p:sp>
        <p:nvSpPr>
          <p:cNvPr id="3" name="Title 2">
            <a:extLst>
              <a:ext uri="{FF2B5EF4-FFF2-40B4-BE49-F238E27FC236}">
                <a16:creationId xmlns:a16="http://schemas.microsoft.com/office/drawing/2014/main" id="{04544DED-087C-3F32-2306-009F29C9F90A}"/>
              </a:ext>
            </a:extLst>
          </p:cNvPr>
          <p:cNvSpPr>
            <a:spLocks noGrp="1"/>
          </p:cNvSpPr>
          <p:nvPr>
            <p:ph type="title"/>
          </p:nvPr>
        </p:nvSpPr>
        <p:spPr/>
        <p:txBody>
          <a:bodyPr/>
          <a:lstStyle/>
          <a:p>
            <a:r>
              <a:rPr lang="en-US" dirty="0"/>
              <a:t>Sustainability as driver in packaging technology</a:t>
            </a:r>
          </a:p>
        </p:txBody>
      </p:sp>
      <p:sp>
        <p:nvSpPr>
          <p:cNvPr id="2" name="Rechteck 1">
            <a:extLst>
              <a:ext uri="{FF2B5EF4-FFF2-40B4-BE49-F238E27FC236}">
                <a16:creationId xmlns:a16="http://schemas.microsoft.com/office/drawing/2014/main" id="{493089E9-BB28-4FDF-96F9-4647DA28087D}"/>
              </a:ext>
            </a:extLst>
          </p:cNvPr>
          <p:cNvSpPr/>
          <p:nvPr/>
        </p:nvSpPr>
        <p:spPr>
          <a:xfrm>
            <a:off x="310098" y="987426"/>
            <a:ext cx="2699063" cy="457200"/>
          </a:xfrm>
          <a:prstGeom prst="rect">
            <a:avLst/>
          </a:prstGeom>
          <a:solidFill>
            <a:srgbClr val="6EA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t>Government</a:t>
            </a:r>
            <a:endParaRPr lang="en-GB" sz="1600" b="1" dirty="0"/>
          </a:p>
        </p:txBody>
      </p:sp>
      <p:sp>
        <p:nvSpPr>
          <p:cNvPr id="6" name="Text Placeholder 3">
            <a:extLst>
              <a:ext uri="{FF2B5EF4-FFF2-40B4-BE49-F238E27FC236}">
                <a16:creationId xmlns:a16="http://schemas.microsoft.com/office/drawing/2014/main" id="{9FFE0C23-ACB5-4D12-8024-0566EEB9970E}"/>
              </a:ext>
            </a:extLst>
          </p:cNvPr>
          <p:cNvSpPr txBox="1">
            <a:spLocks/>
          </p:cNvSpPr>
          <p:nvPr/>
        </p:nvSpPr>
        <p:spPr>
          <a:xfrm>
            <a:off x="3232505" y="1597025"/>
            <a:ext cx="2733782" cy="2270125"/>
          </a:xfrm>
          <a:prstGeom prst="rect">
            <a:avLst/>
          </a:prstGeom>
        </p:spPr>
        <p:txBody>
          <a:bodyPr lIns="0" tIns="0" rIns="0" bIns="0"/>
          <a:lstStyle>
            <a:lvl1pPr marL="0" indent="0" algn="l" defTabSz="685800" rtl="0" eaLnBrk="1" latinLnBrk="0" hangingPunct="1">
              <a:lnSpc>
                <a:spcPct val="90000"/>
              </a:lnSpc>
              <a:spcBef>
                <a:spcPts val="750"/>
              </a:spcBef>
              <a:buClr>
                <a:schemeClr val="accent1"/>
              </a:buClr>
              <a:buFont typeface="Arial" panose="020B0604020202020204" pitchFamily="34" charset="0"/>
              <a:buNone/>
              <a:tabLst/>
              <a:defRPr sz="2100" kern="1200">
                <a:solidFill>
                  <a:srgbClr val="6DAF3D"/>
                </a:solidFill>
                <a:latin typeface="+mn-lt"/>
                <a:ea typeface="+mn-ea"/>
                <a:cs typeface="+mn-cs"/>
              </a:defRPr>
            </a:lvl1pPr>
            <a:lvl2pPr marL="176213" indent="-176213" algn="l" defTabSz="685800" rtl="0" eaLnBrk="1" latinLnBrk="0" hangingPunct="1">
              <a:lnSpc>
                <a:spcPct val="95000"/>
              </a:lnSpc>
              <a:spcBef>
                <a:spcPts val="375"/>
              </a:spcBef>
              <a:buClrTx/>
              <a:buFont typeface="Arial" panose="020B0604020202020204" pitchFamily="34" charset="0"/>
              <a:buChar char="•"/>
              <a:tabLst/>
              <a:defRPr sz="1800" kern="1200">
                <a:solidFill>
                  <a:schemeClr val="tx1"/>
                </a:solidFill>
                <a:latin typeface="+mn-lt"/>
                <a:ea typeface="+mn-ea"/>
                <a:cs typeface="+mn-cs"/>
              </a:defRPr>
            </a:lvl2pPr>
            <a:lvl3pPr marL="358379" indent="-164306" algn="l" defTabSz="685800" rtl="0" eaLnBrk="1" latinLnBrk="0" hangingPunct="1">
              <a:lnSpc>
                <a:spcPct val="95000"/>
              </a:lnSpc>
              <a:spcBef>
                <a:spcPts val="375"/>
              </a:spcBef>
              <a:buClrTx/>
              <a:buFont typeface="Arial" panose="020B0604020202020204" pitchFamily="34" charset="0"/>
              <a:buChar char="‒"/>
              <a:tabLst/>
              <a:defRPr sz="1500" kern="1200">
                <a:solidFill>
                  <a:schemeClr val="tx1"/>
                </a:solidFill>
                <a:latin typeface="+mn-lt"/>
                <a:ea typeface="+mn-ea"/>
                <a:cs typeface="+mn-cs"/>
              </a:defRPr>
            </a:lvl3pPr>
            <a:lvl4pPr marL="532210" indent="-173831" algn="l" defTabSz="685800" rtl="0" eaLnBrk="1" latinLnBrk="0" hangingPunct="1">
              <a:lnSpc>
                <a:spcPct val="95000"/>
              </a:lnSpc>
              <a:spcBef>
                <a:spcPts val="375"/>
              </a:spcBef>
              <a:buClrTx/>
              <a:buFont typeface="Arial" panose="020B0604020202020204" pitchFamily="34" charset="0"/>
              <a:buChar char="•"/>
              <a:tabLst/>
              <a:defRPr sz="1350" kern="1200">
                <a:solidFill>
                  <a:schemeClr val="tx1"/>
                </a:solidFill>
                <a:latin typeface="+mn-lt"/>
                <a:ea typeface="+mn-ea"/>
                <a:cs typeface="+mn-cs"/>
              </a:defRPr>
            </a:lvl4pPr>
            <a:lvl5pPr marL="710804" indent="-171450" algn="l" defTabSz="685800" rtl="0" eaLnBrk="1" latinLnBrk="0" hangingPunct="1">
              <a:lnSpc>
                <a:spcPct val="95000"/>
              </a:lnSpc>
              <a:spcBef>
                <a:spcPts val="375"/>
              </a:spcBef>
              <a:buClrTx/>
              <a:buFont typeface="Arial" panose="020B0604020202020204" pitchFamily="34" charset="0"/>
              <a:buChar char="‒"/>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173038">
              <a:buFont typeface="Arial" panose="020B0604020202020204" pitchFamily="34" charset="0"/>
              <a:buChar char="•"/>
            </a:pPr>
            <a:r>
              <a:rPr lang="en-US" sz="1600" dirty="0">
                <a:solidFill>
                  <a:schemeClr val="tx1"/>
                </a:solidFill>
              </a:rPr>
              <a:t>Need to comply and honour consumer wishes</a:t>
            </a:r>
          </a:p>
          <a:p>
            <a:pPr marL="173038" indent="-173038">
              <a:buFont typeface="Arial" panose="020B0604020202020204" pitchFamily="34" charset="0"/>
              <a:buChar char="•"/>
            </a:pPr>
            <a:r>
              <a:rPr lang="en-US" sz="1600" dirty="0">
                <a:solidFill>
                  <a:schemeClr val="tx1"/>
                </a:solidFill>
              </a:rPr>
              <a:t>“Green image” perception </a:t>
            </a:r>
          </a:p>
          <a:p>
            <a:pPr marL="173038" indent="-173038">
              <a:buFont typeface="Arial" panose="020B0604020202020204" pitchFamily="34" charset="0"/>
              <a:buChar char="•"/>
            </a:pPr>
            <a:r>
              <a:rPr lang="en-US" sz="1600" dirty="0">
                <a:solidFill>
                  <a:schemeClr val="tx1"/>
                </a:solidFill>
              </a:rPr>
              <a:t>Avoid name &amp; shame</a:t>
            </a:r>
          </a:p>
          <a:p>
            <a:pPr marL="173038" indent="-173038">
              <a:buFont typeface="Arial" panose="020B0604020202020204" pitchFamily="34" charset="0"/>
              <a:buChar char="•"/>
            </a:pPr>
            <a:r>
              <a:rPr lang="en-US" sz="1600" dirty="0">
                <a:solidFill>
                  <a:schemeClr val="tx1"/>
                </a:solidFill>
              </a:rPr>
              <a:t>Some are truly sustainability driven (Green in action)</a:t>
            </a:r>
          </a:p>
          <a:p>
            <a:pPr marL="285750" indent="-285750">
              <a:buFont typeface="Arial" panose="020B0604020202020204" pitchFamily="34" charset="0"/>
              <a:buChar char="•"/>
            </a:pPr>
            <a:endParaRPr lang="en-US" sz="1600" dirty="0"/>
          </a:p>
        </p:txBody>
      </p:sp>
      <p:sp>
        <p:nvSpPr>
          <p:cNvPr id="7" name="Rechteck 6">
            <a:extLst>
              <a:ext uri="{FF2B5EF4-FFF2-40B4-BE49-F238E27FC236}">
                <a16:creationId xmlns:a16="http://schemas.microsoft.com/office/drawing/2014/main" id="{772E793E-C714-46B9-8B8B-ADAAB7E5B430}"/>
              </a:ext>
            </a:extLst>
          </p:cNvPr>
          <p:cNvSpPr/>
          <p:nvPr/>
        </p:nvSpPr>
        <p:spPr>
          <a:xfrm>
            <a:off x="3215117" y="971550"/>
            <a:ext cx="2576083" cy="457200"/>
          </a:xfrm>
          <a:prstGeom prst="rect">
            <a:avLst/>
          </a:prstGeom>
          <a:solidFill>
            <a:srgbClr val="6EA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t>Business</a:t>
            </a:r>
            <a:endParaRPr lang="en-GB" sz="1600" b="1" dirty="0"/>
          </a:p>
        </p:txBody>
      </p:sp>
      <p:sp>
        <p:nvSpPr>
          <p:cNvPr id="8" name="Text Placeholder 3">
            <a:extLst>
              <a:ext uri="{FF2B5EF4-FFF2-40B4-BE49-F238E27FC236}">
                <a16:creationId xmlns:a16="http://schemas.microsoft.com/office/drawing/2014/main" id="{8E494F6E-7C21-4B08-B593-00D5C0E868F5}"/>
              </a:ext>
            </a:extLst>
          </p:cNvPr>
          <p:cNvSpPr txBox="1">
            <a:spLocks/>
          </p:cNvSpPr>
          <p:nvPr/>
        </p:nvSpPr>
        <p:spPr>
          <a:xfrm>
            <a:off x="6110716" y="1597025"/>
            <a:ext cx="2728483" cy="2270125"/>
          </a:xfrm>
          <a:prstGeom prst="rect">
            <a:avLst/>
          </a:prstGeom>
        </p:spPr>
        <p:txBody>
          <a:bodyPr lIns="0" tIns="0" rIns="0" bIns="0"/>
          <a:lstStyle>
            <a:lvl1pPr marL="0" indent="0" algn="l" defTabSz="685800" rtl="0" eaLnBrk="1" latinLnBrk="0" hangingPunct="1">
              <a:lnSpc>
                <a:spcPct val="90000"/>
              </a:lnSpc>
              <a:spcBef>
                <a:spcPts val="750"/>
              </a:spcBef>
              <a:buClr>
                <a:schemeClr val="accent1"/>
              </a:buClr>
              <a:buFont typeface="Arial" panose="020B0604020202020204" pitchFamily="34" charset="0"/>
              <a:buNone/>
              <a:tabLst/>
              <a:defRPr sz="2100" kern="1200">
                <a:solidFill>
                  <a:srgbClr val="6DAF3D"/>
                </a:solidFill>
                <a:latin typeface="+mn-lt"/>
                <a:ea typeface="+mn-ea"/>
                <a:cs typeface="+mn-cs"/>
              </a:defRPr>
            </a:lvl1pPr>
            <a:lvl2pPr marL="176213" indent="-176213" algn="l" defTabSz="685800" rtl="0" eaLnBrk="1" latinLnBrk="0" hangingPunct="1">
              <a:lnSpc>
                <a:spcPct val="95000"/>
              </a:lnSpc>
              <a:spcBef>
                <a:spcPts val="375"/>
              </a:spcBef>
              <a:buClrTx/>
              <a:buFont typeface="Arial" panose="020B0604020202020204" pitchFamily="34" charset="0"/>
              <a:buChar char="•"/>
              <a:tabLst/>
              <a:defRPr sz="1800" kern="1200">
                <a:solidFill>
                  <a:schemeClr val="tx1"/>
                </a:solidFill>
                <a:latin typeface="+mn-lt"/>
                <a:ea typeface="+mn-ea"/>
                <a:cs typeface="+mn-cs"/>
              </a:defRPr>
            </a:lvl2pPr>
            <a:lvl3pPr marL="358379" indent="-164306" algn="l" defTabSz="685800" rtl="0" eaLnBrk="1" latinLnBrk="0" hangingPunct="1">
              <a:lnSpc>
                <a:spcPct val="95000"/>
              </a:lnSpc>
              <a:spcBef>
                <a:spcPts val="375"/>
              </a:spcBef>
              <a:buClrTx/>
              <a:buFont typeface="Arial" panose="020B0604020202020204" pitchFamily="34" charset="0"/>
              <a:buChar char="‒"/>
              <a:tabLst/>
              <a:defRPr sz="1500" kern="1200">
                <a:solidFill>
                  <a:schemeClr val="tx1"/>
                </a:solidFill>
                <a:latin typeface="+mn-lt"/>
                <a:ea typeface="+mn-ea"/>
                <a:cs typeface="+mn-cs"/>
              </a:defRPr>
            </a:lvl3pPr>
            <a:lvl4pPr marL="532210" indent="-173831" algn="l" defTabSz="685800" rtl="0" eaLnBrk="1" latinLnBrk="0" hangingPunct="1">
              <a:lnSpc>
                <a:spcPct val="95000"/>
              </a:lnSpc>
              <a:spcBef>
                <a:spcPts val="375"/>
              </a:spcBef>
              <a:buClrTx/>
              <a:buFont typeface="Arial" panose="020B0604020202020204" pitchFamily="34" charset="0"/>
              <a:buChar char="•"/>
              <a:tabLst/>
              <a:defRPr sz="1350" kern="1200">
                <a:solidFill>
                  <a:schemeClr val="tx1"/>
                </a:solidFill>
                <a:latin typeface="+mn-lt"/>
                <a:ea typeface="+mn-ea"/>
                <a:cs typeface="+mn-cs"/>
              </a:defRPr>
            </a:lvl4pPr>
            <a:lvl5pPr marL="710804" indent="-171450" algn="l" defTabSz="685800" rtl="0" eaLnBrk="1" latinLnBrk="0" hangingPunct="1">
              <a:lnSpc>
                <a:spcPct val="95000"/>
              </a:lnSpc>
              <a:spcBef>
                <a:spcPts val="375"/>
              </a:spcBef>
              <a:buClrTx/>
              <a:buFont typeface="Arial" panose="020B0604020202020204" pitchFamily="34" charset="0"/>
              <a:buChar char="‒"/>
              <a:tabLst/>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indent="-173038">
              <a:buFont typeface="Arial" panose="020B0604020202020204" pitchFamily="34" charset="0"/>
              <a:buChar char="•"/>
            </a:pPr>
            <a:r>
              <a:rPr lang="en-US" sz="1600" dirty="0">
                <a:solidFill>
                  <a:schemeClr val="tx1"/>
                </a:solidFill>
              </a:rPr>
              <a:t>Favour sustainability</a:t>
            </a:r>
          </a:p>
          <a:p>
            <a:pPr marL="173038" indent="-173038">
              <a:buFont typeface="Arial" panose="020B0604020202020204" pitchFamily="34" charset="0"/>
              <a:buChar char="•"/>
            </a:pPr>
            <a:r>
              <a:rPr lang="en-US" sz="1600" dirty="0">
                <a:solidFill>
                  <a:schemeClr val="tx1"/>
                </a:solidFill>
              </a:rPr>
              <a:t>Very vocal pressure groups</a:t>
            </a:r>
          </a:p>
          <a:p>
            <a:pPr marL="173038" indent="-173038">
              <a:buFont typeface="Arial" panose="020B0604020202020204" pitchFamily="34" charset="0"/>
              <a:buChar char="•"/>
            </a:pPr>
            <a:r>
              <a:rPr lang="en-US" sz="1600" dirty="0">
                <a:solidFill>
                  <a:schemeClr val="tx1"/>
                </a:solidFill>
              </a:rPr>
              <a:t>Lack detailed knowledge</a:t>
            </a:r>
          </a:p>
          <a:p>
            <a:pPr marL="173038" indent="-173038">
              <a:buFont typeface="Arial" panose="020B0604020202020204" pitchFamily="34" charset="0"/>
              <a:buChar char="•"/>
            </a:pPr>
            <a:r>
              <a:rPr lang="en-US" sz="1600" dirty="0">
                <a:solidFill>
                  <a:schemeClr val="tx1"/>
                </a:solidFill>
              </a:rPr>
              <a:t>Sentiments can change quickly</a:t>
            </a:r>
          </a:p>
        </p:txBody>
      </p:sp>
      <p:sp>
        <p:nvSpPr>
          <p:cNvPr id="9" name="Rechteck 8">
            <a:extLst>
              <a:ext uri="{FF2B5EF4-FFF2-40B4-BE49-F238E27FC236}">
                <a16:creationId xmlns:a16="http://schemas.microsoft.com/office/drawing/2014/main" id="{810A6506-0F99-4A75-BD07-FAF9FEC01BFD}"/>
              </a:ext>
            </a:extLst>
          </p:cNvPr>
          <p:cNvSpPr/>
          <p:nvPr/>
        </p:nvSpPr>
        <p:spPr>
          <a:xfrm>
            <a:off x="6110717" y="987426"/>
            <a:ext cx="2728483" cy="457200"/>
          </a:xfrm>
          <a:prstGeom prst="rect">
            <a:avLst/>
          </a:prstGeom>
          <a:solidFill>
            <a:srgbClr val="6EA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t>Consumer</a:t>
            </a:r>
            <a:endParaRPr lang="en-GB" sz="1600" b="1" dirty="0"/>
          </a:p>
        </p:txBody>
      </p:sp>
      <p:pic>
        <p:nvPicPr>
          <p:cNvPr id="5" name="Picture 4">
            <a:extLst>
              <a:ext uri="{FF2B5EF4-FFF2-40B4-BE49-F238E27FC236}">
                <a16:creationId xmlns:a16="http://schemas.microsoft.com/office/drawing/2014/main" id="{6024AA27-B1F7-7501-7F00-4E178F518907}"/>
              </a:ext>
            </a:extLst>
          </p:cNvPr>
          <p:cNvPicPr>
            <a:picLocks noChangeAspect="1"/>
          </p:cNvPicPr>
          <p:nvPr/>
        </p:nvPicPr>
        <p:blipFill>
          <a:blip r:embed="rId3"/>
          <a:stretch>
            <a:fillRect/>
          </a:stretch>
        </p:blipFill>
        <p:spPr>
          <a:xfrm>
            <a:off x="7677423" y="136457"/>
            <a:ext cx="782395" cy="735182"/>
          </a:xfrm>
          <a:prstGeom prst="rect">
            <a:avLst/>
          </a:prstGeom>
        </p:spPr>
      </p:pic>
      <p:pic>
        <p:nvPicPr>
          <p:cNvPr id="1028" name="Picture 4" descr="Greenpeace report finds most plastic goes to landfills as production ramps  up : NPR">
            <a:extLst>
              <a:ext uri="{FF2B5EF4-FFF2-40B4-BE49-F238E27FC236}">
                <a16:creationId xmlns:a16="http://schemas.microsoft.com/office/drawing/2014/main" id="{E6D55F5D-604D-44F9-9701-ECA029750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790" y="3467100"/>
            <a:ext cx="223808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imber management project aims to mimic natural process | Daily Inter Lake">
            <a:extLst>
              <a:ext uri="{FF2B5EF4-FFF2-40B4-BE49-F238E27FC236}">
                <a16:creationId xmlns:a16="http://schemas.microsoft.com/office/drawing/2014/main" id="{C6973041-05C5-4354-95DE-937360EC4D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540"/>
          <a:stretch/>
        </p:blipFill>
        <p:spPr bwMode="auto">
          <a:xfrm>
            <a:off x="2922788" y="3462426"/>
            <a:ext cx="215288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Your Waterbottle May Contain Around 2,40,000 Nanoplastic Particles –  Preserva Wellness">
            <a:extLst>
              <a:ext uri="{FF2B5EF4-FFF2-40B4-BE49-F238E27FC236}">
                <a16:creationId xmlns:a16="http://schemas.microsoft.com/office/drawing/2014/main" id="{6E27BAAE-1C60-4258-8310-95E39A873F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766" y="3467100"/>
            <a:ext cx="27241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7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A60E29-AA87-970A-3283-FB961E756042}"/>
              </a:ext>
            </a:extLst>
          </p:cNvPr>
          <p:cNvSpPr>
            <a:spLocks noGrp="1"/>
          </p:cNvSpPr>
          <p:nvPr>
            <p:ph type="body" sz="quarter" idx="13"/>
          </p:nvPr>
        </p:nvSpPr>
        <p:spPr>
          <a:xfrm>
            <a:off x="475340" y="2968625"/>
            <a:ext cx="3886200" cy="1812925"/>
          </a:xfrm>
        </p:spPr>
        <p:txBody>
          <a:bodyPr/>
          <a:lstStyle/>
          <a:p>
            <a:r>
              <a:rPr lang="en-US" sz="1800" dirty="0"/>
              <a:t>Pending regulations</a:t>
            </a:r>
          </a:p>
          <a:p>
            <a:pPr lvl="1"/>
            <a:r>
              <a:rPr lang="en-US" sz="1400" dirty="0"/>
              <a:t>Active lobbying by multiple industry groups</a:t>
            </a:r>
          </a:p>
          <a:p>
            <a:pPr lvl="1"/>
            <a:r>
              <a:rPr lang="en-US" sz="1400" dirty="0"/>
              <a:t>Market confusion &amp; Unintended consequences</a:t>
            </a:r>
          </a:p>
          <a:p>
            <a:pPr marL="0" lvl="1" indent="0">
              <a:buNone/>
            </a:pPr>
            <a:r>
              <a:rPr lang="en-US" dirty="0">
                <a:solidFill>
                  <a:srgbClr val="6EAF3D"/>
                </a:solidFill>
              </a:rPr>
              <a:t>Sustainability potential in all materials</a:t>
            </a:r>
          </a:p>
          <a:p>
            <a:pPr marL="0" lvl="1" indent="0">
              <a:buNone/>
            </a:pPr>
            <a:r>
              <a:rPr lang="en-US" sz="1800" dirty="0">
                <a:solidFill>
                  <a:srgbClr val="6EAF3D"/>
                </a:solidFill>
              </a:rPr>
              <a:t>Recycling rates / processes become critical</a:t>
            </a:r>
          </a:p>
          <a:p>
            <a:pPr marL="0" lvl="1" indent="0">
              <a:buNone/>
            </a:pPr>
            <a:r>
              <a:rPr lang="en-US" dirty="0">
                <a:solidFill>
                  <a:srgbClr val="6EAF3D"/>
                </a:solidFill>
              </a:rPr>
              <a:t>  </a:t>
            </a:r>
          </a:p>
          <a:p>
            <a:endParaRPr lang="en-US" sz="2400" dirty="0"/>
          </a:p>
        </p:txBody>
      </p:sp>
      <p:sp>
        <p:nvSpPr>
          <p:cNvPr id="5" name="Text Placeholder 4">
            <a:extLst>
              <a:ext uri="{FF2B5EF4-FFF2-40B4-BE49-F238E27FC236}">
                <a16:creationId xmlns:a16="http://schemas.microsoft.com/office/drawing/2014/main" id="{5F141AF6-1FDE-F1FD-DEA7-21EFCF6DC4D0}"/>
              </a:ext>
            </a:extLst>
          </p:cNvPr>
          <p:cNvSpPr>
            <a:spLocks noGrp="1"/>
          </p:cNvSpPr>
          <p:nvPr>
            <p:ph type="body" sz="quarter" idx="14"/>
          </p:nvPr>
        </p:nvSpPr>
        <p:spPr>
          <a:xfrm>
            <a:off x="4572000" y="2968625"/>
            <a:ext cx="4191002" cy="1812925"/>
          </a:xfrm>
        </p:spPr>
        <p:txBody>
          <a:bodyPr/>
          <a:lstStyle/>
          <a:p>
            <a:r>
              <a:rPr lang="en-US" sz="1800" dirty="0">
                <a:solidFill>
                  <a:schemeClr val="bg2"/>
                </a:solidFill>
              </a:rPr>
              <a:t>“Design for recycling and minimal impact”</a:t>
            </a:r>
          </a:p>
          <a:p>
            <a:r>
              <a:rPr lang="en-US" sz="1800" dirty="0">
                <a:solidFill>
                  <a:schemeClr val="bg2"/>
                </a:solidFill>
              </a:rPr>
              <a:t>Move to monomaterials</a:t>
            </a:r>
          </a:p>
          <a:p>
            <a:r>
              <a:rPr lang="en-US" sz="1800" dirty="0">
                <a:solidFill>
                  <a:schemeClr val="bg2"/>
                </a:solidFill>
              </a:rPr>
              <a:t>Reduce waste</a:t>
            </a:r>
          </a:p>
          <a:p>
            <a:r>
              <a:rPr lang="en-US" sz="1800" dirty="0">
                <a:solidFill>
                  <a:schemeClr val="bg2"/>
                </a:solidFill>
              </a:rPr>
              <a:t>Avoid spoilage</a:t>
            </a:r>
          </a:p>
          <a:p>
            <a:r>
              <a:rPr lang="en-US" sz="1800" dirty="0">
                <a:solidFill>
                  <a:schemeClr val="bg2"/>
                </a:solidFill>
              </a:rPr>
              <a:t>Be prepared to change processes quickly</a:t>
            </a:r>
          </a:p>
        </p:txBody>
      </p:sp>
      <p:sp>
        <p:nvSpPr>
          <p:cNvPr id="3" name="Title 2">
            <a:extLst>
              <a:ext uri="{FF2B5EF4-FFF2-40B4-BE49-F238E27FC236}">
                <a16:creationId xmlns:a16="http://schemas.microsoft.com/office/drawing/2014/main" id="{04544DED-087C-3F32-2306-009F29C9F90A}"/>
              </a:ext>
            </a:extLst>
          </p:cNvPr>
          <p:cNvSpPr>
            <a:spLocks noGrp="1"/>
          </p:cNvSpPr>
          <p:nvPr>
            <p:ph type="title"/>
          </p:nvPr>
        </p:nvSpPr>
        <p:spPr>
          <a:xfrm rot="5400000">
            <a:off x="-842320" y="871215"/>
            <a:ext cx="2635321" cy="918148"/>
          </a:xfrm>
          <a:solidFill>
            <a:srgbClr val="8EBE7E"/>
          </a:solidFill>
        </p:spPr>
        <p:txBody>
          <a:bodyPr/>
          <a:lstStyle/>
          <a:p>
            <a:pPr marL="63500"/>
            <a:r>
              <a:rPr lang="en-US" b="1" dirty="0">
                <a:solidFill>
                  <a:schemeClr val="bg1"/>
                </a:solidFill>
              </a:rPr>
              <a:t>Sustainability</a:t>
            </a:r>
            <a:r>
              <a:rPr lang="en-US" b="1" dirty="0"/>
              <a:t> </a:t>
            </a:r>
            <a:r>
              <a:rPr lang="en-US" b="1" dirty="0">
                <a:solidFill>
                  <a:schemeClr val="bg1"/>
                </a:solidFill>
              </a:rPr>
              <a:t>Outlook</a:t>
            </a:r>
          </a:p>
        </p:txBody>
      </p:sp>
      <p:grpSp>
        <p:nvGrpSpPr>
          <p:cNvPr id="9" name="Gruppieren 8">
            <a:extLst>
              <a:ext uri="{FF2B5EF4-FFF2-40B4-BE49-F238E27FC236}">
                <a16:creationId xmlns:a16="http://schemas.microsoft.com/office/drawing/2014/main" id="{4AD61C41-AF26-45BE-B775-C6383E476AD2}"/>
              </a:ext>
            </a:extLst>
          </p:cNvPr>
          <p:cNvGrpSpPr/>
          <p:nvPr/>
        </p:nvGrpSpPr>
        <p:grpSpPr>
          <a:xfrm>
            <a:off x="1311780" y="0"/>
            <a:ext cx="7391401" cy="2724150"/>
            <a:chOff x="665900" y="1421110"/>
            <a:chExt cx="11005402" cy="4755853"/>
          </a:xfrm>
        </p:grpSpPr>
        <p:graphicFrame>
          <p:nvGraphicFramePr>
            <p:cNvPr id="6" name="Inhaltsplatzhalter 8">
              <a:extLst>
                <a:ext uri="{FF2B5EF4-FFF2-40B4-BE49-F238E27FC236}">
                  <a16:creationId xmlns:a16="http://schemas.microsoft.com/office/drawing/2014/main" id="{8AD9F8BB-ACEA-40A9-A8AF-6DB14B179B4E}"/>
                </a:ext>
              </a:extLst>
            </p:cNvPr>
            <p:cNvGraphicFramePr>
              <a:graphicFrameLocks/>
            </p:cNvGraphicFramePr>
            <p:nvPr/>
          </p:nvGraphicFramePr>
          <p:xfrm>
            <a:off x="665900" y="1825625"/>
            <a:ext cx="5677751"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Inhaltsplatzhalter 8">
              <a:extLst>
                <a:ext uri="{FF2B5EF4-FFF2-40B4-BE49-F238E27FC236}">
                  <a16:creationId xmlns:a16="http://schemas.microsoft.com/office/drawing/2014/main" id="{BA3ABF4F-ABD7-4189-BB82-BB14395C813A}"/>
                </a:ext>
              </a:extLst>
            </p:cNvPr>
            <p:cNvGraphicFramePr>
              <a:graphicFrameLocks/>
            </p:cNvGraphicFramePr>
            <p:nvPr/>
          </p:nvGraphicFramePr>
          <p:xfrm>
            <a:off x="6165851" y="1825626"/>
            <a:ext cx="5505449" cy="435133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feld 7">
              <a:extLst>
                <a:ext uri="{FF2B5EF4-FFF2-40B4-BE49-F238E27FC236}">
                  <a16:creationId xmlns:a16="http://schemas.microsoft.com/office/drawing/2014/main" id="{40B083E8-D260-4429-A54E-B25315F2E8C8}"/>
                </a:ext>
              </a:extLst>
            </p:cNvPr>
            <p:cNvSpPr txBox="1"/>
            <p:nvPr/>
          </p:nvSpPr>
          <p:spPr>
            <a:xfrm>
              <a:off x="1006275" y="1421110"/>
              <a:ext cx="10665027" cy="591052"/>
            </a:xfrm>
            <a:prstGeom prst="rect">
              <a:avLst/>
            </a:prstGeom>
            <a:noFill/>
          </p:spPr>
          <p:txBody>
            <a:bodyPr wrap="square">
              <a:spAutoFit/>
            </a:bodyPr>
            <a:lstStyle/>
            <a:p>
              <a:r>
                <a:rPr lang="en-GB" sz="1600" b="1" i="0" u="none" strike="noStrike" baseline="0" dirty="0">
                  <a:latin typeface="Nunito Sans" pitchFamily="2" charset="0"/>
                </a:rPr>
                <a:t>Recovery and recycling rates for packaging materials in the EU, 2019</a:t>
              </a:r>
              <a:endParaRPr lang="en-GB" sz="1600" dirty="0"/>
            </a:p>
          </p:txBody>
        </p:sp>
      </p:grpSp>
    </p:spTree>
    <p:extLst>
      <p:ext uri="{BB962C8B-B14F-4D97-AF65-F5344CB8AC3E}">
        <p14:creationId xmlns:p14="http://schemas.microsoft.com/office/powerpoint/2010/main" val="222082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BCDFB5-C859-543F-4C35-C8245AFFD4C8}"/>
              </a:ext>
            </a:extLst>
          </p:cNvPr>
          <p:cNvSpPr>
            <a:spLocks noGrp="1"/>
          </p:cNvSpPr>
          <p:nvPr>
            <p:ph type="body" sz="quarter" idx="13"/>
          </p:nvPr>
        </p:nvSpPr>
        <p:spPr>
          <a:xfrm>
            <a:off x="366059" y="1032347"/>
            <a:ext cx="4584845" cy="3078805"/>
          </a:xfrm>
        </p:spPr>
        <p:txBody>
          <a:bodyPr/>
          <a:lstStyle/>
          <a:p>
            <a:pPr marL="0" lvl="1" indent="0">
              <a:buNone/>
            </a:pPr>
            <a:r>
              <a:rPr lang="en-US" b="1" dirty="0"/>
              <a:t>Overall packaging grows with population.</a:t>
            </a:r>
          </a:p>
          <a:p>
            <a:pPr marL="0" lvl="1" indent="0">
              <a:buNone/>
            </a:pPr>
            <a:r>
              <a:rPr lang="en-US" b="1" dirty="0"/>
              <a:t>Transition to digital is harder to measure.</a:t>
            </a:r>
          </a:p>
          <a:p>
            <a:pPr lvl="1"/>
            <a:endParaRPr lang="en-US" dirty="0"/>
          </a:p>
          <a:p>
            <a:pPr lvl="1"/>
            <a:r>
              <a:rPr lang="en-US" dirty="0"/>
              <a:t>Corrugated Post-print</a:t>
            </a:r>
          </a:p>
          <a:p>
            <a:pPr lvl="1"/>
            <a:r>
              <a:rPr lang="en-US" dirty="0"/>
              <a:t>Corrugated Pre-print - not measured!</a:t>
            </a:r>
          </a:p>
          <a:p>
            <a:pPr lvl="1"/>
            <a:r>
              <a:rPr lang="en-US" dirty="0"/>
              <a:t>Folding carton</a:t>
            </a:r>
          </a:p>
          <a:p>
            <a:pPr lvl="1"/>
            <a:r>
              <a:rPr lang="en-US" dirty="0"/>
              <a:t>Flexible packaging  </a:t>
            </a:r>
          </a:p>
          <a:p>
            <a:pPr lvl="1"/>
            <a:r>
              <a:rPr lang="en-US" dirty="0"/>
              <a:t>Direct-to-container</a:t>
            </a:r>
          </a:p>
          <a:p>
            <a:endParaRPr lang="en-US" dirty="0"/>
          </a:p>
        </p:txBody>
      </p:sp>
      <p:sp>
        <p:nvSpPr>
          <p:cNvPr id="3" name="Title 2">
            <a:extLst>
              <a:ext uri="{FF2B5EF4-FFF2-40B4-BE49-F238E27FC236}">
                <a16:creationId xmlns:a16="http://schemas.microsoft.com/office/drawing/2014/main" id="{88F5F6ED-8E07-D02B-ED9B-967492A4B2B3}"/>
              </a:ext>
            </a:extLst>
          </p:cNvPr>
          <p:cNvSpPr>
            <a:spLocks noGrp="1"/>
          </p:cNvSpPr>
          <p:nvPr>
            <p:ph type="title"/>
          </p:nvPr>
        </p:nvSpPr>
        <p:spPr>
          <a:xfrm>
            <a:off x="359637" y="307737"/>
            <a:ext cx="4176283" cy="507831"/>
          </a:xfrm>
        </p:spPr>
        <p:txBody>
          <a:bodyPr/>
          <a:lstStyle/>
          <a:p>
            <a:r>
              <a:rPr lang="en-US" dirty="0">
                <a:solidFill>
                  <a:schemeClr val="accent1"/>
                </a:solidFill>
              </a:rPr>
              <a:t>OEM Market Snapshot</a:t>
            </a:r>
          </a:p>
        </p:txBody>
      </p:sp>
      <p:grpSp>
        <p:nvGrpSpPr>
          <p:cNvPr id="12" name="Group 11">
            <a:extLst>
              <a:ext uri="{FF2B5EF4-FFF2-40B4-BE49-F238E27FC236}">
                <a16:creationId xmlns:a16="http://schemas.microsoft.com/office/drawing/2014/main" id="{E48EDFDF-D75A-6993-D8CD-A821324C1366}"/>
              </a:ext>
            </a:extLst>
          </p:cNvPr>
          <p:cNvGrpSpPr/>
          <p:nvPr/>
        </p:nvGrpSpPr>
        <p:grpSpPr>
          <a:xfrm>
            <a:off x="5025530" y="971550"/>
            <a:ext cx="3743535" cy="4114800"/>
            <a:chOff x="4724400" y="742950"/>
            <a:chExt cx="3733791" cy="3969398"/>
          </a:xfrm>
        </p:grpSpPr>
        <p:sp>
          <p:nvSpPr>
            <p:cNvPr id="4" name="Rectangle 3">
              <a:extLst>
                <a:ext uri="{FF2B5EF4-FFF2-40B4-BE49-F238E27FC236}">
                  <a16:creationId xmlns:a16="http://schemas.microsoft.com/office/drawing/2014/main" id="{AA911538-234A-4C41-24C2-449AE961EED6}"/>
                </a:ext>
              </a:extLst>
            </p:cNvPr>
            <p:cNvSpPr/>
            <p:nvPr/>
          </p:nvSpPr>
          <p:spPr>
            <a:xfrm>
              <a:off x="4724400" y="742950"/>
              <a:ext cx="3733791" cy="3962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E780AE-F1C5-1661-DD70-47AF1FAE2B84}"/>
                </a:ext>
              </a:extLst>
            </p:cNvPr>
            <p:cNvSpPr/>
            <p:nvPr/>
          </p:nvSpPr>
          <p:spPr>
            <a:xfrm>
              <a:off x="5105400" y="3105150"/>
              <a:ext cx="685800" cy="158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tx1"/>
                  </a:solidFill>
                </a:rPr>
                <a:t>Folding Carton</a:t>
              </a:r>
            </a:p>
            <a:p>
              <a:pPr algn="ctr"/>
              <a:r>
                <a:rPr lang="en-US" dirty="0">
                  <a:solidFill>
                    <a:schemeClr val="bg2"/>
                  </a:solidFill>
                </a:rPr>
                <a:t>$70 m</a:t>
              </a:r>
            </a:p>
          </p:txBody>
        </p:sp>
        <p:sp>
          <p:nvSpPr>
            <p:cNvPr id="10" name="Rectangle 9">
              <a:extLst>
                <a:ext uri="{FF2B5EF4-FFF2-40B4-BE49-F238E27FC236}">
                  <a16:creationId xmlns:a16="http://schemas.microsoft.com/office/drawing/2014/main" id="{2BE04F22-444A-4059-CFB8-9E65D549EB07}"/>
                </a:ext>
              </a:extLst>
            </p:cNvPr>
            <p:cNvSpPr/>
            <p:nvPr/>
          </p:nvSpPr>
          <p:spPr>
            <a:xfrm>
              <a:off x="6155551" y="2419350"/>
              <a:ext cx="685800" cy="229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rgbClr val="0070C0"/>
                  </a:solidFill>
                </a:rPr>
                <a:t>Flexible Packaging</a:t>
              </a:r>
            </a:p>
            <a:p>
              <a:pPr algn="ctr"/>
              <a:r>
                <a:rPr lang="en-US" dirty="0">
                  <a:solidFill>
                    <a:schemeClr val="bg2"/>
                  </a:solidFill>
                </a:rPr>
                <a:t>$187 m</a:t>
              </a:r>
            </a:p>
          </p:txBody>
        </p:sp>
        <p:sp>
          <p:nvSpPr>
            <p:cNvPr id="11" name="Rectangle 10">
              <a:extLst>
                <a:ext uri="{FF2B5EF4-FFF2-40B4-BE49-F238E27FC236}">
                  <a16:creationId xmlns:a16="http://schemas.microsoft.com/office/drawing/2014/main" id="{06B96667-9388-9EE9-BC23-DF75AB655F94}"/>
                </a:ext>
              </a:extLst>
            </p:cNvPr>
            <p:cNvSpPr/>
            <p:nvPr/>
          </p:nvSpPr>
          <p:spPr>
            <a:xfrm>
              <a:off x="7222351" y="1419225"/>
              <a:ext cx="685800" cy="3293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rgbClr val="6EAF3D"/>
                  </a:solidFill>
                </a:rPr>
                <a:t>Corrugated Single Pass Post Print</a:t>
              </a:r>
            </a:p>
            <a:p>
              <a:pPr algn="ctr"/>
              <a:r>
                <a:rPr lang="en-US" dirty="0">
                  <a:solidFill>
                    <a:schemeClr val="bg2"/>
                  </a:solidFill>
                </a:rPr>
                <a:t>$138 m </a:t>
              </a:r>
            </a:p>
          </p:txBody>
        </p:sp>
      </p:grpSp>
      <p:sp>
        <p:nvSpPr>
          <p:cNvPr id="13" name="TextBox 12">
            <a:extLst>
              <a:ext uri="{FF2B5EF4-FFF2-40B4-BE49-F238E27FC236}">
                <a16:creationId xmlns:a16="http://schemas.microsoft.com/office/drawing/2014/main" id="{EFD1460B-5436-2C75-7DED-CCDD6690CA90}"/>
              </a:ext>
            </a:extLst>
          </p:cNvPr>
          <p:cNvSpPr txBox="1"/>
          <p:nvPr/>
        </p:nvSpPr>
        <p:spPr>
          <a:xfrm>
            <a:off x="5415101" y="3008505"/>
            <a:ext cx="652010" cy="300082"/>
          </a:xfrm>
          <a:prstGeom prst="rect">
            <a:avLst/>
          </a:prstGeom>
          <a:noFill/>
        </p:spPr>
        <p:txBody>
          <a:bodyPr wrap="square" rtlCol="0">
            <a:spAutoFit/>
          </a:bodyPr>
          <a:lstStyle/>
          <a:p>
            <a:pPr algn="ctr"/>
            <a:r>
              <a:rPr lang="en-US" dirty="0">
                <a:solidFill>
                  <a:schemeClr val="bg1"/>
                </a:solidFill>
              </a:rPr>
              <a:t>12%</a:t>
            </a:r>
          </a:p>
        </p:txBody>
      </p:sp>
      <p:sp>
        <p:nvSpPr>
          <p:cNvPr id="14" name="TextBox 13">
            <a:extLst>
              <a:ext uri="{FF2B5EF4-FFF2-40B4-BE49-F238E27FC236}">
                <a16:creationId xmlns:a16="http://schemas.microsoft.com/office/drawing/2014/main" id="{9E3391F2-E2DD-A001-73D6-2B95F453451D}"/>
              </a:ext>
            </a:extLst>
          </p:cNvPr>
          <p:cNvSpPr txBox="1"/>
          <p:nvPr/>
        </p:nvSpPr>
        <p:spPr>
          <a:xfrm>
            <a:off x="6440204" y="2312929"/>
            <a:ext cx="652010" cy="300082"/>
          </a:xfrm>
          <a:prstGeom prst="rect">
            <a:avLst/>
          </a:prstGeom>
          <a:noFill/>
        </p:spPr>
        <p:txBody>
          <a:bodyPr wrap="square" rtlCol="0">
            <a:spAutoFit/>
          </a:bodyPr>
          <a:lstStyle/>
          <a:p>
            <a:pPr algn="ctr"/>
            <a:r>
              <a:rPr lang="en-US" dirty="0">
                <a:solidFill>
                  <a:schemeClr val="bg1"/>
                </a:solidFill>
              </a:rPr>
              <a:t>15%</a:t>
            </a:r>
          </a:p>
        </p:txBody>
      </p:sp>
      <p:sp>
        <p:nvSpPr>
          <p:cNvPr id="15" name="TextBox 14">
            <a:extLst>
              <a:ext uri="{FF2B5EF4-FFF2-40B4-BE49-F238E27FC236}">
                <a16:creationId xmlns:a16="http://schemas.microsoft.com/office/drawing/2014/main" id="{11620916-7D74-B4A5-0387-119C50B9C779}"/>
              </a:ext>
            </a:extLst>
          </p:cNvPr>
          <p:cNvSpPr txBox="1"/>
          <p:nvPr/>
        </p:nvSpPr>
        <p:spPr>
          <a:xfrm>
            <a:off x="7518181" y="1364136"/>
            <a:ext cx="652010" cy="300082"/>
          </a:xfrm>
          <a:prstGeom prst="rect">
            <a:avLst/>
          </a:prstGeom>
          <a:noFill/>
        </p:spPr>
        <p:txBody>
          <a:bodyPr wrap="square" rtlCol="0">
            <a:spAutoFit/>
          </a:bodyPr>
          <a:lstStyle/>
          <a:p>
            <a:pPr algn="ctr"/>
            <a:r>
              <a:rPr lang="en-US" dirty="0">
                <a:solidFill>
                  <a:schemeClr val="bg1"/>
                </a:solidFill>
              </a:rPr>
              <a:t>22%</a:t>
            </a:r>
          </a:p>
        </p:txBody>
      </p:sp>
      <p:sp>
        <p:nvSpPr>
          <p:cNvPr id="16" name="TextBox 15">
            <a:extLst>
              <a:ext uri="{FF2B5EF4-FFF2-40B4-BE49-F238E27FC236}">
                <a16:creationId xmlns:a16="http://schemas.microsoft.com/office/drawing/2014/main" id="{E975A672-3ECA-B21D-717C-5A953BAC5FD6}"/>
              </a:ext>
            </a:extLst>
          </p:cNvPr>
          <p:cNvSpPr txBox="1"/>
          <p:nvPr/>
        </p:nvSpPr>
        <p:spPr>
          <a:xfrm>
            <a:off x="5153720" y="1302688"/>
            <a:ext cx="2173464" cy="507831"/>
          </a:xfrm>
          <a:prstGeom prst="rect">
            <a:avLst/>
          </a:prstGeom>
          <a:noFill/>
        </p:spPr>
        <p:txBody>
          <a:bodyPr wrap="square" rtlCol="0">
            <a:spAutoFit/>
          </a:bodyPr>
          <a:lstStyle/>
          <a:p>
            <a:r>
              <a:rPr lang="en-US" b="1" u="sng" dirty="0">
                <a:solidFill>
                  <a:schemeClr val="bg1"/>
                </a:solidFill>
              </a:rPr>
              <a:t>Applications Dedicated</a:t>
            </a:r>
            <a:r>
              <a:rPr lang="en-US" b="1" dirty="0">
                <a:solidFill>
                  <a:schemeClr val="bg1"/>
                </a:solidFill>
              </a:rPr>
              <a:t> Digital Presses</a:t>
            </a:r>
          </a:p>
        </p:txBody>
      </p:sp>
      <p:sp>
        <p:nvSpPr>
          <p:cNvPr id="17" name="TextBox 16">
            <a:extLst>
              <a:ext uri="{FF2B5EF4-FFF2-40B4-BE49-F238E27FC236}">
                <a16:creationId xmlns:a16="http://schemas.microsoft.com/office/drawing/2014/main" id="{E0E927F3-3500-FC29-F16E-2A0452EE678E}"/>
              </a:ext>
            </a:extLst>
          </p:cNvPr>
          <p:cNvSpPr txBox="1"/>
          <p:nvPr/>
        </p:nvSpPr>
        <p:spPr>
          <a:xfrm>
            <a:off x="5035274" y="275416"/>
            <a:ext cx="3733791" cy="715581"/>
          </a:xfrm>
          <a:prstGeom prst="rect">
            <a:avLst/>
          </a:prstGeom>
          <a:noFill/>
        </p:spPr>
        <p:txBody>
          <a:bodyPr wrap="square" rtlCol="0">
            <a:spAutoFit/>
          </a:bodyPr>
          <a:lstStyle/>
          <a:p>
            <a:pPr algn="ctr"/>
            <a:r>
              <a:rPr lang="en-US" b="1" dirty="0"/>
              <a:t>Total OEM Revenue, HW, Supplies Service</a:t>
            </a:r>
          </a:p>
          <a:p>
            <a:pPr algn="ctr"/>
            <a:r>
              <a:rPr lang="en-US" b="1" dirty="0"/>
              <a:t>CAGR 2022 to 2028</a:t>
            </a:r>
          </a:p>
          <a:p>
            <a:pPr algn="ctr"/>
            <a:r>
              <a:rPr lang="en-US" dirty="0">
                <a:solidFill>
                  <a:schemeClr val="bg2"/>
                </a:solidFill>
              </a:rPr>
              <a:t>2022 starting value </a:t>
            </a:r>
          </a:p>
        </p:txBody>
      </p:sp>
      <p:sp>
        <p:nvSpPr>
          <p:cNvPr id="18" name="TextBox 17">
            <a:extLst>
              <a:ext uri="{FF2B5EF4-FFF2-40B4-BE49-F238E27FC236}">
                <a16:creationId xmlns:a16="http://schemas.microsoft.com/office/drawing/2014/main" id="{5FF6164C-8380-5343-6CCE-0A5D2FFF320A}"/>
              </a:ext>
            </a:extLst>
          </p:cNvPr>
          <p:cNvSpPr txBox="1"/>
          <p:nvPr/>
        </p:nvSpPr>
        <p:spPr>
          <a:xfrm rot="5400000">
            <a:off x="6928341" y="2901833"/>
            <a:ext cx="4046748" cy="307777"/>
          </a:xfrm>
          <a:prstGeom prst="rect">
            <a:avLst/>
          </a:prstGeom>
          <a:noFill/>
        </p:spPr>
        <p:txBody>
          <a:bodyPr wrap="square" rtlCol="0">
            <a:spAutoFit/>
          </a:bodyPr>
          <a:lstStyle/>
          <a:p>
            <a:pPr algn="ctr"/>
            <a:r>
              <a:rPr lang="en-US" sz="1400" b="1" dirty="0"/>
              <a:t>Source: IT Strategies</a:t>
            </a:r>
          </a:p>
        </p:txBody>
      </p:sp>
    </p:spTree>
    <p:extLst>
      <p:ext uri="{BB962C8B-B14F-4D97-AF65-F5344CB8AC3E}">
        <p14:creationId xmlns:p14="http://schemas.microsoft.com/office/powerpoint/2010/main" val="4001294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hart Placeholder 5">
            <a:extLst>
              <a:ext uri="{FF2B5EF4-FFF2-40B4-BE49-F238E27FC236}">
                <a16:creationId xmlns:a16="http://schemas.microsoft.com/office/drawing/2014/main" id="{9D1C1935-BE68-661B-C4A0-7FC3753F7744}"/>
              </a:ext>
            </a:extLst>
          </p:cNvPr>
          <p:cNvPicPr>
            <a:picLocks noChangeAspect="1"/>
          </p:cNvPicPr>
          <p:nvPr/>
        </p:nvPicPr>
        <p:blipFill>
          <a:blip r:embed="rId3"/>
          <a:stretch>
            <a:fillRect/>
          </a:stretch>
        </p:blipFill>
        <p:spPr>
          <a:xfrm>
            <a:off x="6348758" y="1962150"/>
            <a:ext cx="2798443" cy="3189834"/>
          </a:xfrm>
          <a:prstGeom prst="rect">
            <a:avLst/>
          </a:prstGeom>
        </p:spPr>
      </p:pic>
      <p:sp>
        <p:nvSpPr>
          <p:cNvPr id="3" name="Title 2">
            <a:extLst>
              <a:ext uri="{FF2B5EF4-FFF2-40B4-BE49-F238E27FC236}">
                <a16:creationId xmlns:a16="http://schemas.microsoft.com/office/drawing/2014/main" id="{4182D6F3-D1B2-D408-59BB-58E16E976DD0}"/>
              </a:ext>
            </a:extLst>
          </p:cNvPr>
          <p:cNvSpPr>
            <a:spLocks noGrp="1"/>
          </p:cNvSpPr>
          <p:nvPr>
            <p:ph type="title"/>
          </p:nvPr>
        </p:nvSpPr>
        <p:spPr>
          <a:xfrm>
            <a:off x="395717" y="348676"/>
            <a:ext cx="8368904" cy="622874"/>
          </a:xfrm>
        </p:spPr>
        <p:txBody>
          <a:bodyPr/>
          <a:lstStyle/>
          <a:p>
            <a:r>
              <a:rPr lang="en-US" b="1" dirty="0"/>
              <a:t>Substrate compatibility is the elephant in the box</a:t>
            </a:r>
          </a:p>
        </p:txBody>
      </p:sp>
      <p:sp>
        <p:nvSpPr>
          <p:cNvPr id="5" name="Text Placeholder 4">
            <a:extLst>
              <a:ext uri="{FF2B5EF4-FFF2-40B4-BE49-F238E27FC236}">
                <a16:creationId xmlns:a16="http://schemas.microsoft.com/office/drawing/2014/main" id="{AEED8CDD-98FF-B7B5-030D-0118190A8F88}"/>
              </a:ext>
            </a:extLst>
          </p:cNvPr>
          <p:cNvSpPr>
            <a:spLocks noGrp="1"/>
          </p:cNvSpPr>
          <p:nvPr>
            <p:ph type="body" sz="quarter" idx="14"/>
          </p:nvPr>
        </p:nvSpPr>
        <p:spPr>
          <a:xfrm>
            <a:off x="484274" y="1058155"/>
            <a:ext cx="4392526" cy="3505200"/>
          </a:xfrm>
        </p:spPr>
        <p:txBody>
          <a:bodyPr/>
          <a:lstStyle/>
          <a:p>
            <a:r>
              <a:rPr lang="en-US" b="1" dirty="0"/>
              <a:t>Post Print</a:t>
            </a:r>
          </a:p>
          <a:p>
            <a:pPr marL="404813" lvl="1" indent="-228600"/>
            <a:r>
              <a:rPr lang="en-US" dirty="0"/>
              <a:t>Uncoated: mottled, white top, bleached </a:t>
            </a:r>
          </a:p>
          <a:p>
            <a:pPr marL="404813" lvl="1" indent="-228600"/>
            <a:r>
              <a:rPr lang="en-US" dirty="0"/>
              <a:t>Coated liners  </a:t>
            </a:r>
          </a:p>
          <a:p>
            <a:r>
              <a:rPr lang="en-US" b="1" dirty="0"/>
              <a:t>Preprint</a:t>
            </a:r>
          </a:p>
          <a:p>
            <a:pPr marL="404813" lvl="1" indent="-228600"/>
            <a:r>
              <a:rPr lang="en-US" dirty="0"/>
              <a:t>Coated liners  </a:t>
            </a:r>
          </a:p>
          <a:p>
            <a:r>
              <a:rPr lang="en-US" b="1" dirty="0"/>
              <a:t>Flexible Packaging</a:t>
            </a:r>
          </a:p>
          <a:p>
            <a:pPr marL="404813" lvl="1" indent="-228600"/>
            <a:r>
              <a:rPr lang="en-US" dirty="0"/>
              <a:t>PE, PP, PET, Paper, PVA, Cellophane, Metalized Films, PVC</a:t>
            </a:r>
          </a:p>
          <a:p>
            <a:r>
              <a:rPr lang="en-US" b="1" dirty="0"/>
              <a:t>Dimensional Printing</a:t>
            </a:r>
          </a:p>
          <a:p>
            <a:pPr marL="404813" lvl="1" indent="-228600"/>
            <a:r>
              <a:rPr lang="en-US" dirty="0"/>
              <a:t>Glass, many plastics, several metals</a:t>
            </a:r>
          </a:p>
          <a:p>
            <a:endParaRPr lang="en-US" dirty="0"/>
          </a:p>
        </p:txBody>
      </p:sp>
      <p:sp>
        <p:nvSpPr>
          <p:cNvPr id="8" name="Chart Placeholder 7">
            <a:extLst>
              <a:ext uri="{FF2B5EF4-FFF2-40B4-BE49-F238E27FC236}">
                <a16:creationId xmlns:a16="http://schemas.microsoft.com/office/drawing/2014/main" id="{7A16B360-9BB8-2E63-1A86-46C94A4BEB10}"/>
              </a:ext>
            </a:extLst>
          </p:cNvPr>
          <p:cNvSpPr>
            <a:spLocks noGrp="1"/>
          </p:cNvSpPr>
          <p:nvPr>
            <p:ph type="chart" sz="quarter" idx="13"/>
          </p:nvPr>
        </p:nvSpPr>
        <p:spPr>
          <a:xfrm>
            <a:off x="6473859" y="1200150"/>
            <a:ext cx="2290762" cy="2339252"/>
          </a:xfrm>
        </p:spPr>
        <p:txBody>
          <a:bodyPr/>
          <a:lstStyle/>
          <a:p>
            <a:pPr algn="ctr"/>
            <a:r>
              <a:rPr lang="en-US" sz="1800" dirty="0">
                <a:solidFill>
                  <a:srgbClr val="9A2683"/>
                </a:solidFill>
              </a:rPr>
              <a:t>Ranges from highly porous to completely sealed surfaces</a:t>
            </a:r>
          </a:p>
        </p:txBody>
      </p:sp>
    </p:spTree>
    <p:extLst>
      <p:ext uri="{BB962C8B-B14F-4D97-AF65-F5344CB8AC3E}">
        <p14:creationId xmlns:p14="http://schemas.microsoft.com/office/powerpoint/2010/main" val="3866301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tom Boxes Perth | Cardboard Packaging | Wholesale Gift Boxes">
            <a:extLst>
              <a:ext uri="{FF2B5EF4-FFF2-40B4-BE49-F238E27FC236}">
                <a16:creationId xmlns:a16="http://schemas.microsoft.com/office/drawing/2014/main" id="{FDE6DC5E-3009-F161-4DA4-E3D51D30E2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7282" y="-9606"/>
            <a:ext cx="2962674" cy="21241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D6235CC-1B0D-1F31-6533-B93C3202136C}"/>
              </a:ext>
            </a:extLst>
          </p:cNvPr>
          <p:cNvSpPr>
            <a:spLocks noGrp="1"/>
          </p:cNvSpPr>
          <p:nvPr>
            <p:ph type="title"/>
          </p:nvPr>
        </p:nvSpPr>
        <p:spPr>
          <a:xfrm>
            <a:off x="395717" y="348676"/>
            <a:ext cx="8368904" cy="918148"/>
          </a:xfrm>
        </p:spPr>
        <p:txBody>
          <a:bodyPr/>
          <a:lstStyle/>
          <a:p>
            <a:r>
              <a:rPr lang="en-US" dirty="0"/>
              <a:t>Considerations for </a:t>
            </a:r>
            <a:br>
              <a:rPr lang="en-US" dirty="0"/>
            </a:br>
            <a:r>
              <a:rPr lang="en-US" dirty="0"/>
              <a:t>Corrugated Post Print</a:t>
            </a:r>
          </a:p>
        </p:txBody>
      </p:sp>
      <p:sp>
        <p:nvSpPr>
          <p:cNvPr id="6" name="Text Placeholder 5">
            <a:extLst>
              <a:ext uri="{FF2B5EF4-FFF2-40B4-BE49-F238E27FC236}">
                <a16:creationId xmlns:a16="http://schemas.microsoft.com/office/drawing/2014/main" id="{6EA7E318-25D3-EA4F-BC06-DB20FDE30298}"/>
              </a:ext>
            </a:extLst>
          </p:cNvPr>
          <p:cNvSpPr>
            <a:spLocks noGrp="1"/>
          </p:cNvSpPr>
          <p:nvPr>
            <p:ph sz="half" idx="1"/>
          </p:nvPr>
        </p:nvSpPr>
        <p:spPr>
          <a:xfrm>
            <a:off x="393700" y="1995447"/>
            <a:ext cx="2698750" cy="2405103"/>
          </a:xfrm>
        </p:spPr>
        <p:txBody>
          <a:bodyPr/>
          <a:lstStyle/>
          <a:p>
            <a:r>
              <a:rPr lang="en-US" dirty="0"/>
              <a:t>Warp</a:t>
            </a:r>
          </a:p>
          <a:p>
            <a:r>
              <a:rPr lang="en-US" dirty="0"/>
              <a:t>Flute topography</a:t>
            </a:r>
          </a:p>
          <a:p>
            <a:r>
              <a:rPr lang="en-US" dirty="0"/>
              <a:t>Primer Application</a:t>
            </a:r>
          </a:p>
          <a:p>
            <a:r>
              <a:rPr lang="en-US" dirty="0"/>
              <a:t>Flute compatibility</a:t>
            </a:r>
          </a:p>
          <a:p>
            <a:r>
              <a:rPr lang="en-US" dirty="0"/>
              <a:t>Head height-throw distance</a:t>
            </a:r>
          </a:p>
          <a:p>
            <a:endParaRPr lang="en-US" dirty="0"/>
          </a:p>
        </p:txBody>
      </p:sp>
      <p:sp>
        <p:nvSpPr>
          <p:cNvPr id="7" name="Text Placeholder 6">
            <a:extLst>
              <a:ext uri="{FF2B5EF4-FFF2-40B4-BE49-F238E27FC236}">
                <a16:creationId xmlns:a16="http://schemas.microsoft.com/office/drawing/2014/main" id="{D8FA2D40-E16B-4C14-BE23-8F556B023112}"/>
              </a:ext>
            </a:extLst>
          </p:cNvPr>
          <p:cNvSpPr>
            <a:spLocks noGrp="1"/>
          </p:cNvSpPr>
          <p:nvPr>
            <p:ph sz="half" idx="13"/>
          </p:nvPr>
        </p:nvSpPr>
        <p:spPr>
          <a:xfrm>
            <a:off x="6084888" y="1995447"/>
            <a:ext cx="2698750" cy="2405103"/>
          </a:xfrm>
        </p:spPr>
        <p:txBody>
          <a:bodyPr>
            <a:normAutofit/>
          </a:bodyPr>
          <a:lstStyle/>
          <a:p>
            <a:r>
              <a:rPr lang="en-US" dirty="0"/>
              <a:t>Auto stackers</a:t>
            </a:r>
          </a:p>
          <a:p>
            <a:r>
              <a:rPr lang="en-US" dirty="0"/>
              <a:t>Palletizing</a:t>
            </a:r>
          </a:p>
          <a:p>
            <a:r>
              <a:rPr lang="en-US" dirty="0"/>
              <a:t>Wrapping and  banding</a:t>
            </a:r>
          </a:p>
          <a:p>
            <a:r>
              <a:rPr lang="en-US" dirty="0"/>
              <a:t>Speed</a:t>
            </a:r>
          </a:p>
          <a:p>
            <a:r>
              <a:rPr lang="en-US" dirty="0"/>
              <a:t>Board &amp; print width</a:t>
            </a:r>
          </a:p>
          <a:p>
            <a:endParaRPr lang="en-US" dirty="0"/>
          </a:p>
        </p:txBody>
      </p:sp>
      <p:sp>
        <p:nvSpPr>
          <p:cNvPr id="2" name="Content Placeholder 1">
            <a:extLst>
              <a:ext uri="{FF2B5EF4-FFF2-40B4-BE49-F238E27FC236}">
                <a16:creationId xmlns:a16="http://schemas.microsoft.com/office/drawing/2014/main" id="{AD82B4D7-534D-E338-39F4-574A7F1483B1}"/>
              </a:ext>
            </a:extLst>
          </p:cNvPr>
          <p:cNvSpPr>
            <a:spLocks noGrp="1"/>
          </p:cNvSpPr>
          <p:nvPr>
            <p:ph sz="half" idx="14"/>
          </p:nvPr>
        </p:nvSpPr>
        <p:spPr>
          <a:xfrm>
            <a:off x="3249613" y="1995447"/>
            <a:ext cx="2698750" cy="2405103"/>
          </a:xfrm>
        </p:spPr>
        <p:txBody>
          <a:bodyPr/>
          <a:lstStyle/>
          <a:p>
            <a:r>
              <a:rPr lang="en-US" dirty="0"/>
              <a:t>Print quality</a:t>
            </a:r>
          </a:p>
          <a:p>
            <a:pPr marL="302419" indent="-285750">
              <a:buFont typeface="Arial" panose="020B0604020202020204" pitchFamily="34" charset="0"/>
              <a:buChar char="•"/>
            </a:pPr>
            <a:r>
              <a:rPr lang="en-US" dirty="0"/>
              <a:t>Flat tints</a:t>
            </a:r>
          </a:p>
          <a:p>
            <a:pPr marL="302419" indent="-285750">
              <a:buFont typeface="Arial" panose="020B0604020202020204" pitchFamily="34" charset="0"/>
              <a:buChar char="•"/>
            </a:pPr>
            <a:r>
              <a:rPr lang="en-US" dirty="0"/>
              <a:t>Dot size / spread</a:t>
            </a:r>
          </a:p>
          <a:p>
            <a:pPr marL="302419" indent="-285750">
              <a:buFont typeface="Arial" panose="020B0604020202020204" pitchFamily="34" charset="0"/>
              <a:buChar char="•"/>
            </a:pPr>
            <a:r>
              <a:rPr lang="en-US" dirty="0"/>
              <a:t>Uniformity</a:t>
            </a:r>
          </a:p>
          <a:p>
            <a:endParaRPr lang="en-US" dirty="0"/>
          </a:p>
        </p:txBody>
      </p:sp>
      <p:sp>
        <p:nvSpPr>
          <p:cNvPr id="4" name="Slide Number Placeholder 3">
            <a:extLst>
              <a:ext uri="{FF2B5EF4-FFF2-40B4-BE49-F238E27FC236}">
                <a16:creationId xmlns:a16="http://schemas.microsoft.com/office/drawing/2014/main" id="{3951D21A-7227-A0C8-8975-ABE15D455D77}"/>
              </a:ext>
            </a:extLst>
          </p:cNvPr>
          <p:cNvSpPr>
            <a:spLocks noGrp="1"/>
          </p:cNvSpPr>
          <p:nvPr>
            <p:ph type="sldNum" sz="quarter" idx="4294967295"/>
          </p:nvPr>
        </p:nvSpPr>
        <p:spPr>
          <a:xfrm>
            <a:off x="8558213" y="4926013"/>
            <a:ext cx="585787" cy="92075"/>
          </a:xfrm>
        </p:spPr>
        <p:txBody>
          <a:bodyPr/>
          <a:lstStyle/>
          <a:p>
            <a:pPr>
              <a:defRPr/>
            </a:pPr>
            <a:fld id="{94D4BEAB-F61B-0741-94D6-1A74E72D0F6D}" type="slidenum">
              <a:rPr lang="en-US" smtClean="0"/>
              <a:pPr>
                <a:defRPr/>
              </a:pPr>
              <a:t>8</a:t>
            </a:fld>
            <a:endParaRPr lang="en-US" dirty="0"/>
          </a:p>
        </p:txBody>
      </p:sp>
    </p:spTree>
    <p:extLst>
      <p:ext uri="{BB962C8B-B14F-4D97-AF65-F5344CB8AC3E}">
        <p14:creationId xmlns:p14="http://schemas.microsoft.com/office/powerpoint/2010/main" val="68498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0FAEA5-2B5D-474C-1CCE-160A2EA48588}"/>
              </a:ext>
            </a:extLst>
          </p:cNvPr>
          <p:cNvPicPr>
            <a:picLocks noChangeAspect="1"/>
          </p:cNvPicPr>
          <p:nvPr/>
        </p:nvPicPr>
        <p:blipFill>
          <a:blip r:embed="rId3"/>
          <a:stretch>
            <a:fillRect/>
          </a:stretch>
        </p:blipFill>
        <p:spPr>
          <a:xfrm>
            <a:off x="0" y="-26002"/>
            <a:ext cx="9144000" cy="1226152"/>
          </a:xfrm>
          <a:prstGeom prst="rect">
            <a:avLst/>
          </a:prstGeom>
        </p:spPr>
      </p:pic>
      <p:sp>
        <p:nvSpPr>
          <p:cNvPr id="6" name="Text Placeholder 5">
            <a:extLst>
              <a:ext uri="{FF2B5EF4-FFF2-40B4-BE49-F238E27FC236}">
                <a16:creationId xmlns:a16="http://schemas.microsoft.com/office/drawing/2014/main" id="{6EA7E318-25D3-EA4F-BC06-DB20FDE30298}"/>
              </a:ext>
            </a:extLst>
          </p:cNvPr>
          <p:cNvSpPr>
            <a:spLocks noGrp="1"/>
          </p:cNvSpPr>
          <p:nvPr>
            <p:ph type="body" sz="quarter" idx="13"/>
          </p:nvPr>
        </p:nvSpPr>
        <p:spPr>
          <a:xfrm>
            <a:off x="457199" y="1419224"/>
            <a:ext cx="3898777" cy="3506789"/>
          </a:xfrm>
        </p:spPr>
        <p:txBody>
          <a:bodyPr/>
          <a:lstStyle/>
          <a:p>
            <a:pPr lvl="1"/>
            <a:r>
              <a:rPr lang="en-US" dirty="0"/>
              <a:t>Agfa (microflute only)</a:t>
            </a:r>
          </a:p>
          <a:p>
            <a:pPr lvl="1"/>
            <a:r>
              <a:rPr lang="en-US" dirty="0"/>
              <a:t>Barberán</a:t>
            </a:r>
          </a:p>
          <a:p>
            <a:pPr lvl="1"/>
            <a:r>
              <a:rPr lang="en-US" dirty="0"/>
              <a:t>Domino</a:t>
            </a:r>
          </a:p>
          <a:p>
            <a:pPr lvl="1"/>
            <a:r>
              <a:rPr lang="en-US" dirty="0"/>
              <a:t>EFI</a:t>
            </a:r>
          </a:p>
          <a:p>
            <a:pPr lvl="1"/>
            <a:r>
              <a:rPr lang="en-US" dirty="0"/>
              <a:t>Hanway</a:t>
            </a:r>
          </a:p>
          <a:p>
            <a:pPr lvl="1"/>
            <a:r>
              <a:rPr lang="en-US" dirty="0"/>
              <a:t>Kento</a:t>
            </a:r>
          </a:p>
          <a:p>
            <a:pPr lvl="1"/>
            <a:r>
              <a:rPr lang="en-US" dirty="0"/>
              <a:t>Konica Minolta</a:t>
            </a:r>
          </a:p>
          <a:p>
            <a:pPr lvl="1"/>
            <a:r>
              <a:rPr lang="en-US" dirty="0"/>
              <a:t>Koenig &amp; Bauer Durst</a:t>
            </a:r>
          </a:p>
          <a:p>
            <a:pPr lvl="1"/>
            <a:r>
              <a:rPr lang="en-US" dirty="0"/>
              <a:t>RTZ FLORA</a:t>
            </a:r>
          </a:p>
          <a:p>
            <a:pPr lvl="1"/>
            <a:r>
              <a:rPr lang="en-US" dirty="0"/>
              <a:t>Xeikon</a:t>
            </a:r>
          </a:p>
        </p:txBody>
      </p:sp>
      <p:sp>
        <p:nvSpPr>
          <p:cNvPr id="7" name="Text Placeholder 6">
            <a:extLst>
              <a:ext uri="{FF2B5EF4-FFF2-40B4-BE49-F238E27FC236}">
                <a16:creationId xmlns:a16="http://schemas.microsoft.com/office/drawing/2014/main" id="{D8FA2D40-E16B-4C14-BE23-8F556B023112}"/>
              </a:ext>
            </a:extLst>
          </p:cNvPr>
          <p:cNvSpPr>
            <a:spLocks noGrp="1"/>
          </p:cNvSpPr>
          <p:nvPr>
            <p:ph type="body" sz="quarter" idx="14"/>
          </p:nvPr>
        </p:nvSpPr>
        <p:spPr>
          <a:xfrm>
            <a:off x="4495800" y="1419225"/>
            <a:ext cx="4419600" cy="2660650"/>
          </a:xfrm>
        </p:spPr>
        <p:txBody>
          <a:bodyPr/>
          <a:lstStyle/>
          <a:p>
            <a:r>
              <a:rPr lang="en-US" sz="1800" dirty="0"/>
              <a:t>Widths: 1.3 to 2.5 meters</a:t>
            </a:r>
          </a:p>
          <a:p>
            <a:r>
              <a:rPr lang="en-US" sz="1800" dirty="0"/>
              <a:t>Speed: 27 to 150 meters/min</a:t>
            </a:r>
          </a:p>
          <a:p>
            <a:r>
              <a:rPr lang="en-US" sz="1800" dirty="0"/>
              <a:t>Resolution: 360 to 1200 dpi</a:t>
            </a:r>
          </a:p>
          <a:p>
            <a:r>
              <a:rPr lang="en-US" sz="1800" dirty="0"/>
              <a:t>Colors: 4 to 6</a:t>
            </a:r>
          </a:p>
          <a:p>
            <a:r>
              <a:rPr lang="en-US" sz="1800" dirty="0"/>
              <a:t>Inks: Aqueous, UV</a:t>
            </a:r>
          </a:p>
          <a:p>
            <a:pPr marL="803275" indent="-796925"/>
            <a:r>
              <a:rPr lang="en-US" sz="1800" dirty="0"/>
              <a:t>Other: with/without primer, varnish, inspection systems, auto-feeders and stackers, defect ejection</a:t>
            </a:r>
          </a:p>
          <a:p>
            <a:pPr marL="803275" indent="-796925"/>
            <a:endParaRPr lang="en-US" dirty="0"/>
          </a:p>
          <a:p>
            <a:pPr marL="0" lvl="1" indent="0">
              <a:buNone/>
            </a:pPr>
            <a:r>
              <a:rPr lang="en-US" dirty="0">
                <a:hlinkClick r:id="rId4"/>
              </a:rPr>
              <a:t>See complete shopping guide</a:t>
            </a:r>
            <a:endParaRPr lang="en-US" dirty="0"/>
          </a:p>
          <a:p>
            <a:pPr marL="803275" indent="-796925"/>
            <a:endParaRPr lang="en-US" dirty="0"/>
          </a:p>
          <a:p>
            <a:endParaRPr lang="en-US" dirty="0"/>
          </a:p>
        </p:txBody>
      </p:sp>
      <p:sp>
        <p:nvSpPr>
          <p:cNvPr id="5" name="Title 4">
            <a:extLst>
              <a:ext uri="{FF2B5EF4-FFF2-40B4-BE49-F238E27FC236}">
                <a16:creationId xmlns:a16="http://schemas.microsoft.com/office/drawing/2014/main" id="{2D6235CC-1B0D-1F31-6533-B93C3202136C}"/>
              </a:ext>
            </a:extLst>
          </p:cNvPr>
          <p:cNvSpPr>
            <a:spLocks noGrp="1"/>
          </p:cNvSpPr>
          <p:nvPr>
            <p:ph type="title"/>
          </p:nvPr>
        </p:nvSpPr>
        <p:spPr>
          <a:xfrm>
            <a:off x="1524000" y="348676"/>
            <a:ext cx="3581400" cy="918148"/>
          </a:xfrm>
        </p:spPr>
        <p:txBody>
          <a:bodyPr/>
          <a:lstStyle/>
          <a:p>
            <a:r>
              <a:rPr lang="en-US" dirty="0">
                <a:solidFill>
                  <a:schemeClr val="bg1"/>
                </a:solidFill>
              </a:rPr>
              <a:t>Range of </a:t>
            </a:r>
            <a:r>
              <a:rPr lang="en-US" b="1" dirty="0">
                <a:solidFill>
                  <a:schemeClr val="bg1"/>
                </a:solidFill>
              </a:rPr>
              <a:t>OEMs and capability</a:t>
            </a:r>
          </a:p>
        </p:txBody>
      </p:sp>
      <p:sp>
        <p:nvSpPr>
          <p:cNvPr id="4" name="Slide Number Placeholder 3">
            <a:extLst>
              <a:ext uri="{FF2B5EF4-FFF2-40B4-BE49-F238E27FC236}">
                <a16:creationId xmlns:a16="http://schemas.microsoft.com/office/drawing/2014/main" id="{3951D21A-7227-A0C8-8975-ABE15D455D77}"/>
              </a:ext>
            </a:extLst>
          </p:cNvPr>
          <p:cNvSpPr>
            <a:spLocks noGrp="1"/>
          </p:cNvSpPr>
          <p:nvPr>
            <p:ph type="sldNum" sz="quarter" idx="4294967295"/>
          </p:nvPr>
        </p:nvSpPr>
        <p:spPr>
          <a:xfrm>
            <a:off x="8558213" y="4926013"/>
            <a:ext cx="585787" cy="92075"/>
          </a:xfrm>
        </p:spPr>
        <p:txBody>
          <a:bodyPr/>
          <a:lstStyle/>
          <a:p>
            <a:pPr>
              <a:defRPr/>
            </a:pPr>
            <a:fld id="{94D4BEAB-F61B-0741-94D6-1A74E72D0F6D}" type="slidenum">
              <a:rPr lang="en-US" smtClean="0"/>
              <a:pPr>
                <a:defRPr/>
              </a:pPr>
              <a:t>9</a:t>
            </a:fld>
            <a:endParaRPr lang="en-US" dirty="0"/>
          </a:p>
        </p:txBody>
      </p:sp>
    </p:spTree>
    <p:extLst>
      <p:ext uri="{BB962C8B-B14F-4D97-AF65-F5344CB8AC3E}">
        <p14:creationId xmlns:p14="http://schemas.microsoft.com/office/powerpoint/2010/main" val="2390884548"/>
      </p:ext>
    </p:extLst>
  </p:cSld>
  <p:clrMapOvr>
    <a:masterClrMapping/>
  </p:clrMapOvr>
</p:sld>
</file>

<file path=ppt/theme/theme1.xml><?xml version="1.0" encoding="utf-8"?>
<a:theme xmlns:a="http://schemas.openxmlformats.org/drawingml/2006/main" name="Xerox_16-9_Layout_PPT_Pro_violet">
  <a:themeElements>
    <a:clrScheme name="Xerox Violet">
      <a:dk1>
        <a:srgbClr val="000000"/>
      </a:dk1>
      <a:lt1>
        <a:srgbClr val="FFFFFF"/>
      </a:lt1>
      <a:dk2>
        <a:srgbClr val="737373"/>
      </a:dk2>
      <a:lt2>
        <a:srgbClr val="9B2583"/>
      </a:lt2>
      <a:accent1>
        <a:srgbClr val="9B2583"/>
      </a:accent1>
      <a:accent2>
        <a:srgbClr val="E67600"/>
      </a:accent2>
      <a:accent3>
        <a:srgbClr val="6DAF3D"/>
      </a:accent3>
      <a:accent4>
        <a:srgbClr val="FD9F13"/>
      </a:accent4>
      <a:accent5>
        <a:srgbClr val="2895D5"/>
      </a:accent5>
      <a:accent6>
        <a:srgbClr val="737373"/>
      </a:accent6>
      <a:hlink>
        <a:srgbClr val="9B2583"/>
      </a:hlink>
      <a:folHlink>
        <a:srgbClr val="9B2583"/>
      </a:folHlink>
    </a:clrScheme>
    <a:fontScheme name="Xerox Template">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ooding Interact - Profiting from Workflow 190513" id="{0130AE2C-D15B-CC4C-9C31-05B68EAC6702}" vid="{A4C377B4-3415-7644-88B0-6EB7BB637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Xerox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Xerox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1885</TotalTime>
  <Words>3306</Words>
  <Application>Microsoft Macintosh PowerPoint</Application>
  <PresentationFormat>On-screen Show (16:9)</PresentationFormat>
  <Paragraphs>602</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AbadiMT-CondensedExtraBold</vt:lpstr>
      <vt:lpstr>Arial</vt:lpstr>
      <vt:lpstr>Clarimo UD PE Light</vt:lpstr>
      <vt:lpstr>Helvetica Neue</vt:lpstr>
      <vt:lpstr>Lato</vt:lpstr>
      <vt:lpstr>Muli</vt:lpstr>
      <vt:lpstr>Myriad Pro</vt:lpstr>
      <vt:lpstr>Nunito Sans</vt:lpstr>
      <vt:lpstr>Symbol</vt:lpstr>
      <vt:lpstr>Times New Roman</vt:lpstr>
      <vt:lpstr>Xerox_16-9_Layout_PPT_Pro_violet</vt:lpstr>
      <vt:lpstr>Innovations in Inkjet for Packaging </vt:lpstr>
      <vt:lpstr>Welcome</vt:lpstr>
      <vt:lpstr>Interwoven consumer, regulatory &amp; technology trends</vt:lpstr>
      <vt:lpstr>Sustainability as driver in packaging technology</vt:lpstr>
      <vt:lpstr>Sustainability Outlook</vt:lpstr>
      <vt:lpstr>OEM Market Snapshot</vt:lpstr>
      <vt:lpstr>Substrate compatibility is the elephant in the box</vt:lpstr>
      <vt:lpstr>Considerations for  Corrugated Post Print</vt:lpstr>
      <vt:lpstr>Range of OEMs and capability</vt:lpstr>
      <vt:lpstr>Barberán Jetmaster Series </vt:lpstr>
      <vt:lpstr>RTZ FLORA Rhino 2500   (Shenzhen Runtianzhi Digital Equipment Co.)</vt:lpstr>
      <vt:lpstr>Konica Minolta PKG-1300 </vt:lpstr>
      <vt:lpstr>Consideration for Corrugated Preprint (Liners)</vt:lpstr>
      <vt:lpstr>HP Dominates Corrugated Preprint</vt:lpstr>
      <vt:lpstr>Considerations for Folding Carton</vt:lpstr>
      <vt:lpstr>Folding carton presses – Dedicated Presses</vt:lpstr>
      <vt:lpstr>Agfa SpeedSet 1060</vt:lpstr>
      <vt:lpstr>Folding carton presses – Commercial Overlap</vt:lpstr>
      <vt:lpstr>Considerations for Flexible Packaging</vt:lpstr>
      <vt:lpstr>Market Tiers</vt:lpstr>
      <vt:lpstr>PCMC ION Flexo + Inkjet hybrid</vt:lpstr>
      <vt:lpstr>PowerPoint Presentation</vt:lpstr>
      <vt:lpstr>Direct to Container Direct to Shape Direct to Product Dimensional Printing 4D Printing  By any other name…</vt:lpstr>
      <vt:lpstr>Considerations for Dimensional Printing</vt:lpstr>
      <vt:lpstr>Minimum packaging</vt:lpstr>
      <vt:lpstr>Questions?  Elizabeth Gooding elizabeth@inkjetinsight.com  Mary Schilling Mary@Schillinginkjetconsulting.com   Ralf Schlozer ralf@digitalprintexpert.de   Check InkjetInsight.com for the replay </vt:lpstr>
      <vt:lpstr>Upcoming Inkjet Insight Webinars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K. Schilling, President, Schilling Inkjet Consulting Inkjet Insight Partner</dc:title>
  <dc:creator>Ali Pekar</dc:creator>
  <cp:lastModifiedBy>Elizabeth Gooding</cp:lastModifiedBy>
  <cp:revision>202</cp:revision>
  <cp:lastPrinted>2023-12-06T19:57:34Z</cp:lastPrinted>
  <dcterms:created xsi:type="dcterms:W3CDTF">2019-06-20T16:26:48Z</dcterms:created>
  <dcterms:modified xsi:type="dcterms:W3CDTF">2024-03-12T18:07:02Z</dcterms:modified>
</cp:coreProperties>
</file>